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6" r:id="rId7"/>
    <p:sldId id="268" r:id="rId8"/>
    <p:sldId id="269" r:id="rId9"/>
    <p:sldId id="270" r:id="rId10"/>
    <p:sldId id="286" r:id="rId11"/>
    <p:sldId id="273" r:id="rId12"/>
    <p:sldId id="274" r:id="rId13"/>
    <p:sldId id="284" r:id="rId14"/>
    <p:sldId id="276" r:id="rId15"/>
    <p:sldId id="279" r:id="rId16"/>
    <p:sldId id="278" r:id="rId17"/>
    <p:sldId id="281" r:id="rId18"/>
    <p:sldId id="285" r:id="rId19"/>
    <p:sldId id="283" r:id="rId2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4351" y="3091789"/>
            <a:ext cx="7275296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78649" y="981551"/>
            <a:ext cx="8865350" cy="5460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78649" y="981551"/>
            <a:ext cx="8865350" cy="5460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3486" y="1321155"/>
            <a:ext cx="8217027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9315" y="2800908"/>
            <a:ext cx="8105368" cy="2747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999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Eerste </a:t>
            </a:r>
            <a:r>
              <a:rPr spc="-10" dirty="0"/>
              <a:t>beskawings </a:t>
            </a:r>
            <a:r>
              <a:rPr spc="-5" dirty="0"/>
              <a:t>in</a:t>
            </a:r>
            <a:r>
              <a:rPr spc="-15" dirty="0"/>
              <a:t> </a:t>
            </a:r>
            <a:r>
              <a:rPr spc="-5" dirty="0"/>
              <a:t>RSA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99131" y="4616106"/>
            <a:ext cx="49295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ZA" sz="4000" b="1" spc="-10">
                <a:solidFill>
                  <a:srgbClr val="FFFFFF"/>
                </a:solidFill>
                <a:latin typeface="Century Gothic"/>
                <a:cs typeface="Century Gothic"/>
              </a:rPr>
              <a:t>     </a:t>
            </a:r>
            <a:r>
              <a:rPr sz="4000" b="1" spc="-10">
                <a:solidFill>
                  <a:srgbClr val="FFFFFF"/>
                </a:solidFill>
                <a:latin typeface="Century Gothic"/>
                <a:cs typeface="Century Gothic"/>
              </a:rPr>
              <a:t>Die</a:t>
            </a:r>
            <a:r>
              <a:rPr sz="4000" b="1" spc="-4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San/Kho</a:t>
            </a:r>
            <a:r>
              <a:rPr lang="en-ZA" sz="4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endParaRPr sz="4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502" y="16625"/>
            <a:ext cx="9077497" cy="6841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A picture containing person, holding, young, man&#10;&#10;Description automatically generated">
            <a:extLst>
              <a:ext uri="{FF2B5EF4-FFF2-40B4-BE49-F238E27FC236}">
                <a16:creationId xmlns:a16="http://schemas.microsoft.com/office/drawing/2014/main" id="{75CA5299-9240-4C78-ADCA-B10AB6B31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7" y="1189237"/>
            <a:ext cx="3081337" cy="4647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32994F-21DE-4F80-BA2A-971B799A7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56" y="1172031"/>
            <a:ext cx="4066597" cy="2671916"/>
          </a:xfrm>
          <a:prstGeom prst="rect">
            <a:avLst/>
          </a:prstGeom>
        </p:spPr>
      </p:pic>
      <p:pic>
        <p:nvPicPr>
          <p:cNvPr id="11" name="Picture 10" descr="A person riding a horse&#10;&#10;Description automatically generated">
            <a:extLst>
              <a:ext uri="{FF2B5EF4-FFF2-40B4-BE49-F238E27FC236}">
                <a16:creationId xmlns:a16="http://schemas.microsoft.com/office/drawing/2014/main" id="{80FA3C33-B147-4AAE-A965-FE43BDC5C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91" y="4019695"/>
            <a:ext cx="3937276" cy="263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69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7217" y="131775"/>
            <a:ext cx="51155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latin typeface="Century Gothic"/>
                <a:cs typeface="Century Gothic"/>
              </a:rPr>
              <a:t>Die</a:t>
            </a:r>
            <a:r>
              <a:rPr sz="5400" b="1" spc="-80" dirty="0">
                <a:latin typeface="Century Gothic"/>
                <a:cs typeface="Century Gothic"/>
              </a:rPr>
              <a:t> </a:t>
            </a:r>
            <a:r>
              <a:rPr sz="5400" b="1" spc="-5" dirty="0">
                <a:latin typeface="Century Gothic"/>
                <a:cs typeface="Century Gothic"/>
              </a:rPr>
              <a:t>Kho</a:t>
            </a:r>
            <a:r>
              <a:rPr lang="en-ZA" sz="5400" b="1" spc="-5" dirty="0">
                <a:latin typeface="Century Gothic"/>
                <a:cs typeface="Century Gothic"/>
              </a:rPr>
              <a:t>i</a:t>
            </a:r>
            <a:endParaRPr sz="54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34767" y="1263395"/>
            <a:ext cx="5323002" cy="4472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649" y="981551"/>
            <a:ext cx="8865350" cy="5460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1827" y="1239799"/>
            <a:ext cx="7472045" cy="2567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ZA" sz="2200" b="1" spc="-5" dirty="0">
                <a:latin typeface="Century Gothic"/>
                <a:cs typeface="Century Gothic"/>
              </a:rPr>
              <a:t>    </a:t>
            </a:r>
            <a:r>
              <a:rPr lang="en-ZA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3200" spc="-5" dirty="0" err="1">
                <a:latin typeface="Calibri" panose="020F0502020204030204" pitchFamily="34" charset="0"/>
                <a:cs typeface="Calibri" panose="020F0502020204030204" pitchFamily="34" charset="0"/>
              </a:rPr>
              <a:t>eeboere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40"/>
              </a:spcBef>
              <a:buFontTx/>
              <a:buChar char="-"/>
            </a:pPr>
            <a:r>
              <a:rPr lang="en-ZA"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sz="2800" spc="-5" dirty="0" err="1">
                <a:latin typeface="Calibri" panose="020F0502020204030204" pitchFamily="34" charset="0"/>
                <a:cs typeface="Calibri" panose="020F0502020204030204" pitchFamily="34" charset="0"/>
              </a:rPr>
              <a:t>eeste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bokke wat die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Khoi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aangehou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het 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nie eintlik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bedoel vir vleis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nie, maar </a:t>
            </a:r>
            <a:r>
              <a:rPr sz="2800" spc="-5" dirty="0" err="1">
                <a:latin typeface="Calibri" panose="020F0502020204030204" pitchFamily="34" charset="0"/>
                <a:cs typeface="Calibri" panose="020F0502020204030204" pitchFamily="34" charset="0"/>
              </a:rPr>
              <a:t>vir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melk</a:t>
            </a:r>
            <a:r>
              <a:rPr lang="en-ZA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sz="2800" spc="-5" dirty="0" err="1">
                <a:latin typeface="Calibri" panose="020F0502020204030204" pitchFamily="34" charset="0"/>
                <a:cs typeface="Calibri" panose="020F0502020204030204" pitchFamily="34" charset="0"/>
              </a:rPr>
              <a:t>Hulle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het  melk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laat suur word voordat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hulle 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dit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gedrink het. </a:t>
            </a:r>
            <a:r>
              <a:rPr lang="en-Z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00" dirty="0">
              <a:latin typeface="Century Gothic"/>
              <a:cs typeface="Century Gothic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91A9B71-56B2-41F1-9184-DD03A1D62DBC}"/>
              </a:ext>
            </a:extLst>
          </p:cNvPr>
          <p:cNvSpPr/>
          <p:nvPr/>
        </p:nvSpPr>
        <p:spPr>
          <a:xfrm>
            <a:off x="3352800" y="2971800"/>
            <a:ext cx="5189973" cy="3582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1498E-5527-48A8-BFE4-AA6C14F60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9" y="4325640"/>
            <a:ext cx="2813310" cy="21305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E3C5-B219-47D7-AC92-1CBFB4FA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86" y="1321155"/>
            <a:ext cx="8217027" cy="4555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-   Die  vrouens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het ook 'n </a:t>
            </a: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soort wyn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gemaak </a:t>
            </a: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heuning en  </a:t>
            </a: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dit is   </a:t>
            </a:r>
            <a:b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meestal om </a:t>
            </a: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kampvuur </a:t>
            </a: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saans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gedrink.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Mans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 -   Die 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mans </a:t>
            </a: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se werk was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om te </a:t>
            </a: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jag. </a:t>
            </a:r>
            <a:b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 Hulle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het meestal </a:t>
            </a: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wild  g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evang met 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valstrikke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en het ook honde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aangehou  wat dan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gehelp het met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die jag.</a:t>
            </a:r>
            <a:b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pc="-5" dirty="0">
                <a:latin typeface="Calibri" panose="020F0502020204030204" pitchFamily="34" charset="0"/>
                <a:cs typeface="Calibri" panose="020F0502020204030204" pitchFamily="34" charset="0"/>
              </a:rPr>
              <a:t> -   Omdat die Khoekhoen vee aangehou het het hulle meestal op een plek gebly. </a:t>
            </a:r>
            <a:endParaRPr lang="en-Z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C00106-7C86-4F6A-B77D-A519C53FEF8D}"/>
              </a:ext>
            </a:extLst>
          </p:cNvPr>
          <p:cNvSpPr/>
          <p:nvPr/>
        </p:nvSpPr>
        <p:spPr>
          <a:xfrm>
            <a:off x="685800" y="609600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spc="-5" dirty="0">
                <a:latin typeface="Calibri" panose="020F0502020204030204" pitchFamily="34" charset="0"/>
                <a:cs typeface="Calibri" panose="020F0502020204030204" pitchFamily="34" charset="0"/>
              </a:rPr>
              <a:t>Vrouens</a:t>
            </a:r>
            <a:endParaRPr lang="en-ZA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B39841CF-89CC-4C85-9564-676FE59FF0B5}"/>
              </a:ext>
            </a:extLst>
          </p:cNvPr>
          <p:cNvSpPr/>
          <p:nvPr/>
        </p:nvSpPr>
        <p:spPr>
          <a:xfrm>
            <a:off x="5029200" y="2161614"/>
            <a:ext cx="3898670" cy="2874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50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0870" y="1295400"/>
            <a:ext cx="7922259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lang="en-ZA" sz="2200" spc="-5" dirty="0">
                <a:latin typeface="Century Gothic"/>
                <a:cs typeface="Century Gothic"/>
              </a:rPr>
              <a:t> - </a:t>
            </a:r>
            <a:r>
              <a:rPr lang="en-ZA" sz="2400" spc="-5" dirty="0" err="1">
                <a:latin typeface="Calibri" panose="020F0502020204030204" pitchFamily="34" charset="0"/>
                <a:cs typeface="Calibri" panose="020F0502020204030204" pitchFamily="34" charset="0"/>
              </a:rPr>
              <a:t>Bestaan</a:t>
            </a:r>
            <a:r>
              <a:rPr lang="en-ZA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2400" spc="-5" dirty="0" err="1">
                <a:latin typeface="Calibri" panose="020F0502020204030204" pitchFamily="34" charset="0"/>
                <a:cs typeface="Calibri" panose="020F0502020204030204" pitchFamily="34" charset="0"/>
              </a:rPr>
              <a:t>uit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'n raamwerk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hout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(latte) wat  bedek is met </a:t>
            </a:r>
            <a:r>
              <a:rPr lang="en-ZA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lang="en-ZA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spc="-5" dirty="0" err="1">
                <a:latin typeface="Calibri" panose="020F0502020204030204" pitchFamily="34" charset="0"/>
                <a:cs typeface="Calibri" panose="020F0502020204030204" pitchFamily="34" charset="0"/>
              </a:rPr>
              <a:t>matjies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(dun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riete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wat aanmekaar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gevleg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en  vasgebind is). </a:t>
            </a:r>
            <a:r>
              <a:rPr lang="en-ZA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lang="en-ZA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ZA" sz="2400" spc="-5" dirty="0" err="1">
                <a:latin typeface="Calibri" panose="020F0502020204030204" pitchFamily="34" charset="0"/>
                <a:cs typeface="Calibri" panose="020F0502020204030204" pitchFamily="34" charset="0"/>
              </a:rPr>
              <a:t>Hutte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kon maklik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opgeslaan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word,  maar was </a:t>
            </a:r>
            <a:r>
              <a:rPr sz="2400" spc="-5" dirty="0" err="1">
                <a:latin typeface="Calibri" panose="020F0502020204030204" pitchFamily="34" charset="0"/>
                <a:cs typeface="Calibri" panose="020F0502020204030204" pitchFamily="34" charset="0"/>
              </a:rPr>
              <a:t>stewiger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as die </a:t>
            </a:r>
            <a:r>
              <a:rPr lang="en-ZA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lang="en-ZA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skerms van die San. </a:t>
            </a:r>
            <a:endParaRPr lang="en-ZA" sz="24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lang="en-ZA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2C5B8-8B34-41BC-9227-DB4A77915D6C}"/>
              </a:ext>
            </a:extLst>
          </p:cNvPr>
          <p:cNvSpPr/>
          <p:nvPr/>
        </p:nvSpPr>
        <p:spPr>
          <a:xfrm>
            <a:off x="588747" y="533400"/>
            <a:ext cx="3262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ZA" sz="3200" b="1" spc="-5" dirty="0" err="1">
                <a:latin typeface="Calibri" panose="020F0502020204030204" pitchFamily="34" charset="0"/>
                <a:cs typeface="Calibri" panose="020F0502020204030204" pitchFamily="34" charset="0"/>
              </a:rPr>
              <a:t>Matjies</a:t>
            </a:r>
            <a:r>
              <a:rPr lang="en-ZA" sz="3200" b="1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3200" b="1" spc="-5" dirty="0" err="1">
                <a:latin typeface="Calibri" panose="020F0502020204030204" pitchFamily="34" charset="0"/>
                <a:cs typeface="Calibri" panose="020F0502020204030204" pitchFamily="34" charset="0"/>
              </a:rPr>
              <a:t>hutte</a:t>
            </a:r>
            <a:endParaRPr lang="en-Z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4F271DD-EB75-47B2-82C8-702A1C66E2DE}"/>
              </a:ext>
            </a:extLst>
          </p:cNvPr>
          <p:cNvSpPr/>
          <p:nvPr/>
        </p:nvSpPr>
        <p:spPr>
          <a:xfrm>
            <a:off x="5181601" y="3703118"/>
            <a:ext cx="3829390" cy="3018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16528607-5366-4FC6-88CE-4EE6D464CBFB}"/>
              </a:ext>
            </a:extLst>
          </p:cNvPr>
          <p:cNvSpPr/>
          <p:nvPr/>
        </p:nvSpPr>
        <p:spPr>
          <a:xfrm>
            <a:off x="381000" y="3703118"/>
            <a:ext cx="4372528" cy="2945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649" y="981551"/>
            <a:ext cx="8865350" cy="5460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09800" y="2209800"/>
            <a:ext cx="5181600" cy="4441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2700" marR="5080">
              <a:lnSpc>
                <a:spcPct val="100000"/>
              </a:lnSpc>
              <a:spcBef>
                <a:spcPts val="45"/>
              </a:spcBef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62957-087B-4752-8C36-AB20A6C03A23}"/>
              </a:ext>
            </a:extLst>
          </p:cNvPr>
          <p:cNvSpPr txBox="1"/>
          <p:nvPr/>
        </p:nvSpPr>
        <p:spPr>
          <a:xfrm>
            <a:off x="685800" y="1295400"/>
            <a:ext cx="777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lang="nl-NL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utte </a:t>
            </a:r>
            <a:r>
              <a:rPr lang="nl-NL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is in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'n </a:t>
            </a:r>
            <a:r>
              <a:rPr lang="nl-NL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kring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opgeslaan </a:t>
            </a:r>
            <a:r>
              <a:rPr lang="nl-NL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met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'n </a:t>
            </a:r>
            <a:r>
              <a:rPr lang="nl-NL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kraal van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takke </a:t>
            </a:r>
            <a:r>
              <a:rPr lang="nl-NL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in die   </a:t>
            </a:r>
          </a:p>
          <a:p>
            <a:pPr marL="12700" marR="5080">
              <a:lnSpc>
                <a:spcPct val="100000"/>
              </a:lnSpc>
              <a:spcBef>
                <a:spcPts val="45"/>
              </a:spcBef>
            </a:pPr>
            <a:r>
              <a:rPr lang="nl-NL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middel, dit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het </a:t>
            </a:r>
            <a:r>
              <a:rPr lang="nl-NL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die vee beskerm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teen </a:t>
            </a:r>
            <a:r>
              <a:rPr lang="nl-NL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wilde diere en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ook  teen</a:t>
            </a:r>
            <a:r>
              <a:rPr lang="nl-NL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diefstal.</a:t>
            </a: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ZA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68087"/>
            <a:ext cx="9144000" cy="5889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0375" y="1295400"/>
            <a:ext cx="8223250" cy="3085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sz="2200" spc="-5" dirty="0">
                <a:latin typeface="Century Gothic"/>
                <a:cs typeface="Century Gothic"/>
              </a:rPr>
              <a:t>Die </a:t>
            </a:r>
            <a:r>
              <a:rPr sz="2200" dirty="0">
                <a:latin typeface="Century Gothic"/>
                <a:cs typeface="Century Gothic"/>
              </a:rPr>
              <a:t>Kho</a:t>
            </a:r>
            <a:r>
              <a:rPr lang="en-ZA" sz="2200" dirty="0">
                <a:latin typeface="Century Gothic"/>
                <a:cs typeface="Century Gothic"/>
              </a:rPr>
              <a:t>i</a:t>
            </a:r>
            <a:r>
              <a:rPr sz="2200" dirty="0">
                <a:latin typeface="Century Gothic"/>
                <a:cs typeface="Century Gothic"/>
              </a:rPr>
              <a:t> het </a:t>
            </a:r>
            <a:r>
              <a:rPr sz="2200" spc="-5" dirty="0">
                <a:latin typeface="Century Gothic"/>
                <a:cs typeface="Century Gothic"/>
              </a:rPr>
              <a:t>vir </a:t>
            </a:r>
            <a:r>
              <a:rPr sz="2200" dirty="0">
                <a:latin typeface="Century Gothic"/>
                <a:cs typeface="Century Gothic"/>
              </a:rPr>
              <a:t>hulself klere </a:t>
            </a:r>
            <a:r>
              <a:rPr sz="2200" spc="-5" dirty="0">
                <a:latin typeface="Century Gothic"/>
                <a:cs typeface="Century Gothic"/>
              </a:rPr>
              <a:t>van skaapvelle  </a:t>
            </a:r>
            <a:r>
              <a:rPr sz="2200" dirty="0">
                <a:latin typeface="Century Gothic"/>
                <a:cs typeface="Century Gothic"/>
              </a:rPr>
              <a:t>gemaak, </a:t>
            </a:r>
            <a:r>
              <a:rPr sz="2200" spc="-5" dirty="0">
                <a:latin typeface="Century Gothic"/>
                <a:cs typeface="Century Gothic"/>
              </a:rPr>
              <a:t>wat in die winter </a:t>
            </a:r>
            <a:r>
              <a:rPr sz="2200" dirty="0">
                <a:latin typeface="Century Gothic"/>
                <a:cs typeface="Century Gothic"/>
              </a:rPr>
              <a:t>met </a:t>
            </a:r>
            <a:r>
              <a:rPr sz="2200" spc="-5" dirty="0">
                <a:latin typeface="Century Gothic"/>
                <a:cs typeface="Century Gothic"/>
              </a:rPr>
              <a:t>die wollerige </a:t>
            </a:r>
            <a:r>
              <a:rPr sz="2200" dirty="0">
                <a:latin typeface="Century Gothic"/>
                <a:cs typeface="Century Gothic"/>
              </a:rPr>
              <a:t>kant na </a:t>
            </a:r>
            <a:r>
              <a:rPr sz="2200" spc="-5" dirty="0">
                <a:latin typeface="Century Gothic"/>
                <a:cs typeface="Century Gothic"/>
              </a:rPr>
              <a:t>binne  </a:t>
            </a:r>
            <a:r>
              <a:rPr sz="2200" dirty="0">
                <a:latin typeface="Century Gothic"/>
                <a:cs typeface="Century Gothic"/>
              </a:rPr>
              <a:t>gedra </a:t>
            </a:r>
            <a:r>
              <a:rPr sz="2200" spc="-5" dirty="0">
                <a:latin typeface="Century Gothic"/>
                <a:cs typeface="Century Gothic"/>
              </a:rPr>
              <a:t>is, </a:t>
            </a:r>
            <a:r>
              <a:rPr sz="2200" dirty="0">
                <a:latin typeface="Century Gothic"/>
                <a:cs typeface="Century Gothic"/>
              </a:rPr>
              <a:t>en </a:t>
            </a:r>
            <a:r>
              <a:rPr sz="2200" spc="-5" dirty="0">
                <a:latin typeface="Century Gothic"/>
                <a:cs typeface="Century Gothic"/>
              </a:rPr>
              <a:t>in die somer </a:t>
            </a:r>
            <a:r>
              <a:rPr sz="2200" dirty="0">
                <a:latin typeface="Century Gothic"/>
                <a:cs typeface="Century Gothic"/>
              </a:rPr>
              <a:t>met </a:t>
            </a:r>
            <a:r>
              <a:rPr sz="2200" spc="-5" dirty="0">
                <a:latin typeface="Century Gothic"/>
                <a:cs typeface="Century Gothic"/>
              </a:rPr>
              <a:t>die </a:t>
            </a:r>
            <a:r>
              <a:rPr sz="2200" dirty="0">
                <a:latin typeface="Century Gothic"/>
                <a:cs typeface="Century Gothic"/>
              </a:rPr>
              <a:t>gladde kant </a:t>
            </a:r>
            <a:r>
              <a:rPr sz="2200" spc="-5" dirty="0" err="1">
                <a:latin typeface="Century Gothic"/>
                <a:cs typeface="Century Gothic"/>
              </a:rPr>
              <a:t>binnetoe</a:t>
            </a:r>
            <a:r>
              <a:rPr sz="2200" spc="-5" dirty="0">
                <a:latin typeface="Century Gothic"/>
                <a:cs typeface="Century Gothic"/>
              </a:rPr>
              <a:t>.</a:t>
            </a:r>
            <a:endParaRPr lang="en-ZA" sz="2200" spc="-5" dirty="0">
              <a:latin typeface="Century Gothic"/>
              <a:cs typeface="Century Gothic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sz="2200" spc="-5" dirty="0">
                <a:latin typeface="Century Gothic"/>
                <a:cs typeface="Century Gothic"/>
              </a:rPr>
              <a:t> Die  </a:t>
            </a:r>
            <a:r>
              <a:rPr sz="2200" dirty="0">
                <a:latin typeface="Century Gothic"/>
                <a:cs typeface="Century Gothic"/>
              </a:rPr>
              <a:t>kaptein </a:t>
            </a:r>
            <a:r>
              <a:rPr sz="2200" spc="-5" dirty="0">
                <a:latin typeface="Century Gothic"/>
                <a:cs typeface="Century Gothic"/>
              </a:rPr>
              <a:t>van die stam se </a:t>
            </a:r>
            <a:r>
              <a:rPr sz="2200" dirty="0">
                <a:latin typeface="Century Gothic"/>
                <a:cs typeface="Century Gothic"/>
              </a:rPr>
              <a:t>klere </a:t>
            </a:r>
            <a:r>
              <a:rPr sz="2200" spc="-5" dirty="0">
                <a:latin typeface="Century Gothic"/>
                <a:cs typeface="Century Gothic"/>
              </a:rPr>
              <a:t>was </a:t>
            </a:r>
            <a:r>
              <a:rPr sz="2200" dirty="0">
                <a:latin typeface="Century Gothic"/>
                <a:cs typeface="Century Gothic"/>
              </a:rPr>
              <a:t>meestal </a:t>
            </a:r>
            <a:r>
              <a:rPr sz="2200" spc="-5" dirty="0">
                <a:latin typeface="Century Gothic"/>
                <a:cs typeface="Century Gothic"/>
              </a:rPr>
              <a:t>van </a:t>
            </a:r>
            <a:r>
              <a:rPr sz="2200" b="1" dirty="0">
                <a:latin typeface="Century Gothic"/>
                <a:cs typeface="Century Gothic"/>
              </a:rPr>
              <a:t>leeu- </a:t>
            </a:r>
            <a:r>
              <a:rPr sz="2200" b="1" spc="-5" dirty="0">
                <a:latin typeface="Century Gothic"/>
                <a:cs typeface="Century Gothic"/>
              </a:rPr>
              <a:t>of  </a:t>
            </a:r>
            <a:r>
              <a:rPr sz="2200" b="1" dirty="0">
                <a:latin typeface="Century Gothic"/>
                <a:cs typeface="Century Gothic"/>
              </a:rPr>
              <a:t>tiervel. </a:t>
            </a:r>
            <a:endParaRPr lang="en-ZA" sz="2200" b="1" dirty="0">
              <a:latin typeface="Century Gothic"/>
              <a:cs typeface="Century Gothic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sz="2200" spc="-5" dirty="0" err="1">
                <a:latin typeface="Century Gothic"/>
                <a:cs typeface="Century Gothic"/>
              </a:rPr>
              <a:t>Hulle</a:t>
            </a:r>
            <a:r>
              <a:rPr sz="2200" spc="-5" dirty="0">
                <a:latin typeface="Century Gothic"/>
                <a:cs typeface="Century Gothic"/>
              </a:rPr>
              <a:t> </a:t>
            </a:r>
            <a:r>
              <a:rPr sz="2200" dirty="0">
                <a:latin typeface="Century Gothic"/>
                <a:cs typeface="Century Gothic"/>
              </a:rPr>
              <a:t>het ook </a:t>
            </a:r>
            <a:r>
              <a:rPr sz="2200" spc="-5" dirty="0">
                <a:latin typeface="Century Gothic"/>
                <a:cs typeface="Century Gothic"/>
              </a:rPr>
              <a:t>daarvan </a:t>
            </a:r>
            <a:r>
              <a:rPr sz="2200" dirty="0">
                <a:latin typeface="Century Gothic"/>
                <a:cs typeface="Century Gothic"/>
              </a:rPr>
              <a:t>gehou om </a:t>
            </a:r>
            <a:r>
              <a:rPr sz="2200" spc="-5" dirty="0">
                <a:latin typeface="Century Gothic"/>
                <a:cs typeface="Century Gothic"/>
              </a:rPr>
              <a:t>ivoorringe </a:t>
            </a:r>
            <a:r>
              <a:rPr sz="2200" dirty="0">
                <a:latin typeface="Century Gothic"/>
                <a:cs typeface="Century Gothic"/>
              </a:rPr>
              <a:t>om </a:t>
            </a:r>
            <a:r>
              <a:rPr sz="2200" spc="-5" dirty="0">
                <a:latin typeface="Century Gothic"/>
                <a:cs typeface="Century Gothic"/>
              </a:rPr>
              <a:t>die  arms </a:t>
            </a:r>
            <a:r>
              <a:rPr sz="2200" dirty="0">
                <a:latin typeface="Century Gothic"/>
                <a:cs typeface="Century Gothic"/>
              </a:rPr>
              <a:t>en </a:t>
            </a:r>
            <a:r>
              <a:rPr sz="2200" spc="-5" dirty="0">
                <a:latin typeface="Century Gothic"/>
                <a:cs typeface="Century Gothic"/>
              </a:rPr>
              <a:t>velringe </a:t>
            </a:r>
            <a:r>
              <a:rPr sz="2200" dirty="0">
                <a:latin typeface="Century Gothic"/>
                <a:cs typeface="Century Gothic"/>
              </a:rPr>
              <a:t>om </a:t>
            </a:r>
            <a:r>
              <a:rPr sz="2200" spc="-5" dirty="0">
                <a:latin typeface="Century Gothic"/>
                <a:cs typeface="Century Gothic"/>
              </a:rPr>
              <a:t>die </a:t>
            </a:r>
            <a:r>
              <a:rPr sz="2200" dirty="0">
                <a:latin typeface="Century Gothic"/>
                <a:cs typeface="Century Gothic"/>
              </a:rPr>
              <a:t>enkels te </a:t>
            </a:r>
            <a:r>
              <a:rPr sz="2200" spc="-5" dirty="0">
                <a:latin typeface="Century Gothic"/>
                <a:cs typeface="Century Gothic"/>
              </a:rPr>
              <a:t>dra as versierings. Die  vrouens </a:t>
            </a:r>
            <a:r>
              <a:rPr sz="2200" dirty="0">
                <a:latin typeface="Century Gothic"/>
                <a:cs typeface="Century Gothic"/>
              </a:rPr>
              <a:t>het hul </a:t>
            </a:r>
            <a:r>
              <a:rPr sz="2200" spc="-5" dirty="0">
                <a:latin typeface="Century Gothic"/>
                <a:cs typeface="Century Gothic"/>
              </a:rPr>
              <a:t>vel </a:t>
            </a:r>
            <a:r>
              <a:rPr sz="2200" dirty="0">
                <a:latin typeface="Century Gothic"/>
                <a:cs typeface="Century Gothic"/>
              </a:rPr>
              <a:t>klere met </a:t>
            </a:r>
            <a:r>
              <a:rPr sz="2200" b="1" spc="-5" dirty="0">
                <a:latin typeface="Century Gothic"/>
                <a:cs typeface="Century Gothic"/>
              </a:rPr>
              <a:t>krale </a:t>
            </a:r>
            <a:r>
              <a:rPr sz="2200" dirty="0">
                <a:latin typeface="Century Gothic"/>
                <a:cs typeface="Century Gothic"/>
              </a:rPr>
              <a:t>en </a:t>
            </a:r>
            <a:r>
              <a:rPr sz="2200" spc="-5" dirty="0" err="1">
                <a:latin typeface="Century Gothic"/>
                <a:cs typeface="Century Gothic"/>
              </a:rPr>
              <a:t>ander</a:t>
            </a:r>
            <a:r>
              <a:rPr sz="2200" spc="-40" dirty="0">
                <a:latin typeface="Century Gothic"/>
                <a:cs typeface="Century Gothic"/>
              </a:rPr>
              <a:t> </a:t>
            </a:r>
            <a:r>
              <a:rPr sz="2200" spc="-5" dirty="0" err="1">
                <a:latin typeface="Century Gothic"/>
                <a:cs typeface="Century Gothic"/>
              </a:rPr>
              <a:t>voorwerpe</a:t>
            </a:r>
            <a:r>
              <a:rPr lang="en-ZA" sz="2200" dirty="0">
                <a:latin typeface="Century Gothic"/>
                <a:cs typeface="Century Gothic"/>
              </a:rPr>
              <a:t> </a:t>
            </a:r>
            <a:r>
              <a:rPr sz="2200" spc="-5" dirty="0" err="1">
                <a:latin typeface="Century Gothic"/>
                <a:cs typeface="Century Gothic"/>
              </a:rPr>
              <a:t>versier</a:t>
            </a:r>
            <a:r>
              <a:rPr sz="2200" spc="-5" dirty="0">
                <a:latin typeface="Century Gothic"/>
                <a:cs typeface="Century Gothic"/>
              </a:rPr>
              <a:t>.</a:t>
            </a:r>
            <a:endParaRPr sz="2200" dirty="0">
              <a:latin typeface="Century Gothic"/>
              <a:cs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908F82-1377-4D75-BF52-91B2097249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505325"/>
            <a:ext cx="2114550" cy="2114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6F975-54E8-4FCE-85B5-1B0E4AAC0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398278"/>
            <a:ext cx="1765106" cy="23526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502"/>
            <a:ext cx="9044246" cy="6791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83407" y="4841747"/>
            <a:ext cx="605790" cy="8435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6018" y="1307515"/>
            <a:ext cx="7382509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145" indent="-38544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98145" algn="l"/>
                <a:tab pos="398780" algn="l"/>
              </a:tabLst>
            </a:pPr>
            <a:r>
              <a:rPr sz="2200" spc="-5" dirty="0">
                <a:latin typeface="Century Gothic"/>
                <a:cs typeface="Century Gothic"/>
              </a:rPr>
              <a:t>Hul </a:t>
            </a:r>
            <a:r>
              <a:rPr sz="2200" dirty="0">
                <a:latin typeface="Century Gothic"/>
                <a:cs typeface="Century Gothic"/>
              </a:rPr>
              <a:t>god </a:t>
            </a:r>
            <a:r>
              <a:rPr sz="2200" spc="-5" dirty="0">
                <a:latin typeface="Century Gothic"/>
                <a:cs typeface="Century Gothic"/>
              </a:rPr>
              <a:t>se </a:t>
            </a:r>
            <a:r>
              <a:rPr sz="2200" dirty="0">
                <a:latin typeface="Century Gothic"/>
                <a:cs typeface="Century Gothic"/>
              </a:rPr>
              <a:t>naam </a:t>
            </a:r>
            <a:r>
              <a:rPr sz="2200" spc="-5" dirty="0">
                <a:latin typeface="Century Gothic"/>
                <a:cs typeface="Century Gothic"/>
              </a:rPr>
              <a:t>was </a:t>
            </a:r>
            <a:r>
              <a:rPr sz="2200" b="1" dirty="0">
                <a:latin typeface="Century Gothic"/>
                <a:cs typeface="Century Gothic"/>
              </a:rPr>
              <a:t>Tsiu </a:t>
            </a:r>
            <a:r>
              <a:rPr sz="2200" b="1" spc="-5" dirty="0">
                <a:latin typeface="Century Gothic"/>
                <a:cs typeface="Century Gothic"/>
              </a:rPr>
              <a:t>of</a:t>
            </a:r>
            <a:r>
              <a:rPr sz="2200" b="1" spc="-60" dirty="0">
                <a:latin typeface="Century Gothic"/>
                <a:cs typeface="Century Gothic"/>
              </a:rPr>
              <a:t> </a:t>
            </a:r>
            <a:r>
              <a:rPr sz="2200" b="1" dirty="0">
                <a:latin typeface="Century Gothic"/>
                <a:cs typeface="Century Gothic"/>
              </a:rPr>
              <a:t>Goab</a:t>
            </a:r>
            <a:r>
              <a:rPr sz="2200" dirty="0">
                <a:latin typeface="Century Gothic"/>
                <a:cs typeface="Century Gothic"/>
              </a:rPr>
              <a:t>.</a:t>
            </a:r>
            <a:endParaRPr sz="2200">
              <a:latin typeface="Century Gothic"/>
              <a:cs typeface="Century Gothic"/>
            </a:endParaRPr>
          </a:p>
          <a:p>
            <a:pPr marL="398145" indent="-385445">
              <a:lnSpc>
                <a:spcPct val="100000"/>
              </a:lnSpc>
              <a:buAutoNum type="arabicPeriod"/>
              <a:tabLst>
                <a:tab pos="398145" algn="l"/>
                <a:tab pos="398780" algn="l"/>
              </a:tabLst>
            </a:pPr>
            <a:r>
              <a:rPr sz="2200" dirty="0">
                <a:latin typeface="Century Gothic"/>
                <a:cs typeface="Century Gothic"/>
              </a:rPr>
              <a:t>Als geskape </a:t>
            </a:r>
            <a:r>
              <a:rPr sz="2200" spc="-5" dirty="0">
                <a:latin typeface="Century Gothic"/>
                <a:cs typeface="Century Gothic"/>
              </a:rPr>
              <a:t>asook </a:t>
            </a:r>
            <a:r>
              <a:rPr sz="2200" dirty="0">
                <a:latin typeface="Century Gothic"/>
                <a:cs typeface="Century Gothic"/>
              </a:rPr>
              <a:t>mense </a:t>
            </a:r>
            <a:r>
              <a:rPr sz="2200" spc="-5" dirty="0">
                <a:latin typeface="Century Gothic"/>
                <a:cs typeface="Century Gothic"/>
              </a:rPr>
              <a:t>se </a:t>
            </a:r>
            <a:r>
              <a:rPr sz="2200" b="1" spc="-5" dirty="0">
                <a:latin typeface="Century Gothic"/>
                <a:cs typeface="Century Gothic"/>
              </a:rPr>
              <a:t>gesondheid</a:t>
            </a:r>
            <a:r>
              <a:rPr sz="2200" b="1" spc="-90" dirty="0">
                <a:latin typeface="Century Gothic"/>
                <a:cs typeface="Century Gothic"/>
              </a:rPr>
              <a:t> </a:t>
            </a:r>
            <a:r>
              <a:rPr sz="2200" spc="-5" dirty="0">
                <a:latin typeface="Century Gothic"/>
                <a:cs typeface="Century Gothic"/>
              </a:rPr>
              <a:t>beheer.</a:t>
            </a:r>
            <a:endParaRPr sz="2200">
              <a:latin typeface="Century Gothic"/>
              <a:cs typeface="Century Gothic"/>
            </a:endParaRPr>
          </a:p>
          <a:p>
            <a:pPr marL="398145" indent="-385445">
              <a:lnSpc>
                <a:spcPts val="2640"/>
              </a:lnSpc>
              <a:buFont typeface="Century Gothic"/>
              <a:buAutoNum type="arabicPeriod"/>
              <a:tabLst>
                <a:tab pos="398145" algn="l"/>
                <a:tab pos="398780" algn="l"/>
              </a:tabLst>
            </a:pPr>
            <a:r>
              <a:rPr sz="2200" b="1" spc="-5" dirty="0">
                <a:latin typeface="Century Gothic"/>
                <a:cs typeface="Century Gothic"/>
              </a:rPr>
              <a:t>Sang en dans </a:t>
            </a:r>
            <a:r>
              <a:rPr sz="2200" spc="-5" dirty="0">
                <a:latin typeface="Century Gothic"/>
                <a:cs typeface="Century Gothic"/>
              </a:rPr>
              <a:t>was baie belangrik vir</a:t>
            </a:r>
            <a:r>
              <a:rPr sz="2200" spc="-45" dirty="0">
                <a:latin typeface="Century Gothic"/>
                <a:cs typeface="Century Gothic"/>
              </a:rPr>
              <a:t> </a:t>
            </a:r>
            <a:r>
              <a:rPr sz="2200" dirty="0">
                <a:latin typeface="Century Gothic"/>
                <a:cs typeface="Century Gothic"/>
              </a:rPr>
              <a:t>hulle.</a:t>
            </a:r>
            <a:endParaRPr sz="2200">
              <a:latin typeface="Century Gothic"/>
              <a:cs typeface="Century Gothic"/>
            </a:endParaRPr>
          </a:p>
          <a:p>
            <a:pPr marL="398145" indent="-385445">
              <a:lnSpc>
                <a:spcPct val="100000"/>
              </a:lnSpc>
              <a:buFont typeface="Century Gothic"/>
              <a:buAutoNum type="arabicPeriod"/>
              <a:tabLst>
                <a:tab pos="398145" algn="l"/>
                <a:tab pos="398780" algn="l"/>
              </a:tabLst>
            </a:pPr>
            <a:r>
              <a:rPr sz="2200" b="1" spc="-5" dirty="0">
                <a:latin typeface="Century Gothic"/>
                <a:cs typeface="Century Gothic"/>
              </a:rPr>
              <a:t>Eie </a:t>
            </a:r>
            <a:r>
              <a:rPr sz="2200" b="1" dirty="0">
                <a:latin typeface="Century Gothic"/>
                <a:cs typeface="Century Gothic"/>
              </a:rPr>
              <a:t>musiekinstrumente</a:t>
            </a:r>
            <a:r>
              <a:rPr sz="2200" b="1" spc="35" dirty="0">
                <a:latin typeface="Century Gothic"/>
                <a:cs typeface="Century Gothic"/>
              </a:rPr>
              <a:t> </a:t>
            </a:r>
            <a:r>
              <a:rPr sz="2200" dirty="0">
                <a:latin typeface="Century Gothic"/>
                <a:cs typeface="Century Gothic"/>
              </a:rPr>
              <a:t>gemaak</a:t>
            </a:r>
            <a:endParaRPr sz="2200">
              <a:latin typeface="Century Gothic"/>
              <a:cs typeface="Century Gothic"/>
            </a:endParaRPr>
          </a:p>
          <a:p>
            <a:pPr marL="398145" indent="-385445">
              <a:lnSpc>
                <a:spcPct val="100000"/>
              </a:lnSpc>
              <a:buAutoNum type="arabicPeriod"/>
              <a:tabLst>
                <a:tab pos="398145" algn="l"/>
                <a:tab pos="398780" algn="l"/>
              </a:tabLst>
            </a:pPr>
            <a:r>
              <a:rPr sz="2200" dirty="0">
                <a:latin typeface="Century Gothic"/>
                <a:cs typeface="Century Gothic"/>
              </a:rPr>
              <a:t>Tromme </a:t>
            </a:r>
            <a:r>
              <a:rPr sz="2200" spc="-5" dirty="0">
                <a:latin typeface="Century Gothic"/>
                <a:cs typeface="Century Gothic"/>
              </a:rPr>
              <a:t>is </a:t>
            </a:r>
            <a:r>
              <a:rPr sz="2200" dirty="0">
                <a:latin typeface="Century Gothic"/>
                <a:cs typeface="Century Gothic"/>
              </a:rPr>
              <a:t>uit klei gemaak en met </a:t>
            </a:r>
            <a:r>
              <a:rPr sz="2200" spc="-5" dirty="0">
                <a:latin typeface="Century Gothic"/>
                <a:cs typeface="Century Gothic"/>
              </a:rPr>
              <a:t>diervel</a:t>
            </a:r>
            <a:r>
              <a:rPr sz="2200" spc="-145" dirty="0">
                <a:latin typeface="Century Gothic"/>
                <a:cs typeface="Century Gothic"/>
              </a:rPr>
              <a:t> </a:t>
            </a:r>
            <a:r>
              <a:rPr sz="2200" dirty="0">
                <a:latin typeface="Century Gothic"/>
                <a:cs typeface="Century Gothic"/>
              </a:rPr>
              <a:t>oorgetrek.</a:t>
            </a:r>
            <a:endParaRPr sz="2200">
              <a:latin typeface="Century Gothic"/>
              <a:cs typeface="Century Gothic"/>
            </a:endParaRPr>
          </a:p>
          <a:p>
            <a:pPr marL="398145" indent="-385445">
              <a:lnSpc>
                <a:spcPct val="100000"/>
              </a:lnSpc>
              <a:buAutoNum type="arabicPeriod"/>
              <a:tabLst>
                <a:tab pos="398145" algn="l"/>
                <a:tab pos="398780" algn="l"/>
              </a:tabLst>
            </a:pPr>
            <a:r>
              <a:rPr sz="2200" spc="-5" dirty="0">
                <a:latin typeface="Century Gothic"/>
                <a:cs typeface="Century Gothic"/>
              </a:rPr>
              <a:t>Die </a:t>
            </a:r>
            <a:r>
              <a:rPr sz="2200" b="1" spc="-5" dirty="0">
                <a:latin typeface="Century Gothic"/>
                <a:cs typeface="Century Gothic"/>
              </a:rPr>
              <a:t>goura </a:t>
            </a:r>
            <a:r>
              <a:rPr sz="2200" spc="-5" dirty="0">
                <a:latin typeface="Century Gothic"/>
                <a:cs typeface="Century Gothic"/>
              </a:rPr>
              <a:t>was </a:t>
            </a:r>
            <a:r>
              <a:rPr sz="2200" dirty="0">
                <a:latin typeface="Century Gothic"/>
                <a:cs typeface="Century Gothic"/>
              </a:rPr>
              <a:t>ń </a:t>
            </a:r>
            <a:r>
              <a:rPr sz="2200" spc="-5" dirty="0">
                <a:latin typeface="Century Gothic"/>
                <a:cs typeface="Century Gothic"/>
              </a:rPr>
              <a:t>soort </a:t>
            </a:r>
            <a:r>
              <a:rPr sz="2200" dirty="0">
                <a:latin typeface="Century Gothic"/>
                <a:cs typeface="Century Gothic"/>
              </a:rPr>
              <a:t>fluit wat </a:t>
            </a:r>
            <a:r>
              <a:rPr sz="2200" spc="-5" dirty="0">
                <a:latin typeface="Century Gothic"/>
                <a:cs typeface="Century Gothic"/>
              </a:rPr>
              <a:t>baie </a:t>
            </a:r>
            <a:r>
              <a:rPr sz="2200" dirty="0">
                <a:latin typeface="Century Gothic"/>
                <a:cs typeface="Century Gothic"/>
              </a:rPr>
              <a:t>gewild</a:t>
            </a:r>
            <a:r>
              <a:rPr sz="2200" spc="-20" dirty="0">
                <a:latin typeface="Century Gothic"/>
                <a:cs typeface="Century Gothic"/>
              </a:rPr>
              <a:t> </a:t>
            </a:r>
            <a:r>
              <a:rPr sz="2200" dirty="0">
                <a:latin typeface="Century Gothic"/>
                <a:cs typeface="Century Gothic"/>
              </a:rPr>
              <a:t>was</a:t>
            </a:r>
            <a:r>
              <a:rPr sz="2200" dirty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36034" y="3395513"/>
            <a:ext cx="4192347" cy="30718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C9EA8-BCF6-42D6-A0EB-7300A94F7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86" y="1321155"/>
            <a:ext cx="8217027" cy="3323987"/>
          </a:xfrm>
        </p:spPr>
        <p:txBody>
          <a:bodyPr/>
          <a:lstStyle/>
          <a:p>
            <a:r>
              <a:rPr lang="nl-NL" spc="-5" dirty="0"/>
              <a:t>- Geen Khoi meer oor vandag.</a:t>
            </a:r>
            <a:br>
              <a:rPr lang="nl-NL" spc="-5" dirty="0"/>
            </a:br>
            <a:r>
              <a:rPr lang="nl-NL" spc="-5" dirty="0"/>
              <a:t>- </a:t>
            </a:r>
            <a:r>
              <a:rPr lang="nl-NL" dirty="0"/>
              <a:t> V</a:t>
            </a:r>
            <a:r>
              <a:rPr lang="nl-NL" spc="-5" dirty="0"/>
              <a:t>an die  </a:t>
            </a:r>
            <a:r>
              <a:rPr lang="nl-NL" dirty="0"/>
              <a:t>Khoekhoen </a:t>
            </a:r>
            <a:r>
              <a:rPr lang="nl-NL" spc="-5" dirty="0"/>
              <a:t>is </a:t>
            </a:r>
            <a:r>
              <a:rPr lang="nl-NL" dirty="0"/>
              <a:t>met mense uit </a:t>
            </a:r>
            <a:r>
              <a:rPr lang="nl-NL" spc="-5" dirty="0"/>
              <a:t>ander volke soos die </a:t>
            </a:r>
            <a:r>
              <a:rPr lang="nl-NL" b="1" spc="-5" dirty="0"/>
              <a:t>San,  </a:t>
            </a:r>
            <a:r>
              <a:rPr lang="nl-NL" b="1" dirty="0"/>
              <a:t>swartmense </a:t>
            </a:r>
            <a:r>
              <a:rPr lang="nl-NL" b="1" spc="-5" dirty="0"/>
              <a:t>en blankes </a:t>
            </a:r>
            <a:r>
              <a:rPr lang="nl-NL" dirty="0"/>
              <a:t>getroud. Ander </a:t>
            </a:r>
            <a:r>
              <a:rPr lang="nl-NL" spc="-5" dirty="0"/>
              <a:t>volke soos die  </a:t>
            </a:r>
            <a:r>
              <a:rPr lang="nl-NL" b="1" dirty="0"/>
              <a:t>Griekwas </a:t>
            </a:r>
            <a:r>
              <a:rPr lang="nl-NL" dirty="0"/>
              <a:t>het hieruit ontstaan. </a:t>
            </a:r>
            <a:br>
              <a:rPr lang="nl-NL" dirty="0"/>
            </a:br>
            <a:r>
              <a:rPr lang="nl-NL" dirty="0"/>
              <a:t>- P</a:t>
            </a:r>
            <a:r>
              <a:rPr lang="nl-NL" spc="-5" dirty="0"/>
              <a:t>okkeepidemie</a:t>
            </a:r>
            <a:r>
              <a:rPr lang="nl-NL" b="1" spc="-5" dirty="0"/>
              <a:t> </a:t>
            </a:r>
            <a:r>
              <a:rPr lang="nl-NL" spc="-5" dirty="0"/>
              <a:t>in die </a:t>
            </a:r>
            <a:r>
              <a:rPr lang="nl-NL" dirty="0"/>
              <a:t>Kaap. </a:t>
            </a:r>
            <a:r>
              <a:rPr lang="nl-NL" spc="-5" dirty="0"/>
              <a:t>Die </a:t>
            </a:r>
            <a:r>
              <a:rPr lang="nl-NL" dirty="0"/>
              <a:t>Khoekhoen </a:t>
            </a:r>
            <a:r>
              <a:rPr lang="nl-NL" spc="-5" dirty="0"/>
              <a:t>wat baie in </a:t>
            </a:r>
            <a:r>
              <a:rPr lang="nl-NL" dirty="0"/>
              <a:t>kontak  </a:t>
            </a:r>
            <a:r>
              <a:rPr lang="nl-NL" spc="-5" dirty="0"/>
              <a:t>was </a:t>
            </a:r>
            <a:r>
              <a:rPr lang="nl-NL" dirty="0"/>
              <a:t>met </a:t>
            </a:r>
            <a:r>
              <a:rPr lang="nl-NL" spc="-5" dirty="0"/>
              <a:t>die blankes, </a:t>
            </a:r>
            <a:r>
              <a:rPr lang="nl-NL" dirty="0"/>
              <a:t>het egter </a:t>
            </a:r>
            <a:r>
              <a:rPr lang="nl-NL" spc="-5" dirty="0"/>
              <a:t>die siekte </a:t>
            </a:r>
            <a:r>
              <a:rPr lang="nl-NL" dirty="0"/>
              <a:t>opgetel, </a:t>
            </a:r>
            <a:r>
              <a:rPr lang="nl-NL" spc="-5" dirty="0"/>
              <a:t>versprei  </a:t>
            </a:r>
            <a:r>
              <a:rPr lang="nl-NL" dirty="0"/>
              <a:t>en groot getalle </a:t>
            </a:r>
            <a:r>
              <a:rPr lang="nl-NL" spc="-5" dirty="0"/>
              <a:t>van die Khoi- </a:t>
            </a:r>
            <a:r>
              <a:rPr lang="nl-NL" dirty="0"/>
              <a:t>bevolking het</a:t>
            </a:r>
            <a:r>
              <a:rPr lang="nl-NL" spc="-60" dirty="0"/>
              <a:t> </a:t>
            </a:r>
            <a:r>
              <a:rPr lang="nl-NL" dirty="0"/>
              <a:t>gesterf</a:t>
            </a:r>
            <a:br>
              <a:rPr lang="nl-NL" dirty="0"/>
            </a:b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67088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3975" y="3670808"/>
            <a:ext cx="13925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FFFFFF"/>
                </a:solidFill>
              </a:rPr>
              <a:t>Thank</a:t>
            </a:r>
            <a:r>
              <a:rPr sz="2200" spc="-80" dirty="0">
                <a:solidFill>
                  <a:srgbClr val="FFFFFF"/>
                </a:solidFill>
              </a:rPr>
              <a:t> </a:t>
            </a:r>
            <a:r>
              <a:rPr sz="2200" spc="-10" dirty="0">
                <a:solidFill>
                  <a:srgbClr val="FFFFFF"/>
                </a:solidFill>
              </a:rPr>
              <a:t>you</a:t>
            </a:r>
            <a:endParaRPr sz="2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373" y="158778"/>
            <a:ext cx="8887609" cy="63144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42214" y="6538409"/>
            <a:ext cx="143700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A3A39E"/>
                </a:solidFill>
                <a:latin typeface="Times New Roman"/>
                <a:cs typeface="Times New Roman"/>
              </a:rPr>
              <a:t>i. </a:t>
            </a:r>
            <a:r>
              <a:rPr sz="900" dirty="0">
                <a:solidFill>
                  <a:srgbClr val="36362D"/>
                </a:solidFill>
                <a:latin typeface="Times New Roman"/>
                <a:cs typeface="Times New Roman"/>
              </a:rPr>
              <a:t>Hottentotten </a:t>
            </a:r>
            <a:r>
              <a:rPr sz="900" spc="-60" dirty="0">
                <a:solidFill>
                  <a:srgbClr val="36362D"/>
                </a:solidFill>
                <a:latin typeface="Times New Roman"/>
                <a:cs typeface="Times New Roman"/>
              </a:rPr>
              <a:t>au±' </a:t>
            </a:r>
            <a:r>
              <a:rPr sz="900" spc="-15" dirty="0">
                <a:solidFill>
                  <a:srgbClr val="36362D"/>
                </a:solidFill>
                <a:latin typeface="Times New Roman"/>
                <a:cs typeface="Times New Roman"/>
              </a:rPr>
              <a:t>der </a:t>
            </a:r>
            <a:r>
              <a:rPr sz="900" spc="-20" dirty="0">
                <a:solidFill>
                  <a:srgbClr val="36362D"/>
                </a:solidFill>
                <a:latin typeface="Times New Roman"/>
                <a:cs typeface="Times New Roman"/>
              </a:rPr>
              <a:t>Ja</a:t>
            </a:r>
            <a:r>
              <a:rPr sz="900" spc="-110" dirty="0">
                <a:solidFill>
                  <a:srgbClr val="36362D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707069"/>
                </a:solidFill>
                <a:latin typeface="Times New Roman"/>
                <a:cs typeface="Times New Roman"/>
              </a:rPr>
              <a:t>g</a:t>
            </a:r>
            <a:r>
              <a:rPr sz="900" dirty="0">
                <a:solidFill>
                  <a:srgbClr val="4D4D46"/>
                </a:solidFill>
                <a:latin typeface="Times New Roman"/>
                <a:cs typeface="Times New Roman"/>
              </a:rPr>
              <a:t>d.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51" y="0"/>
            <a:ext cx="9110748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r>
              <a:rPr lang="en-ZA" dirty="0"/>
              <a:t>	    </a:t>
            </a:r>
            <a:r>
              <a:rPr lang="en-ZA" sz="5200" dirty="0" err="1"/>
              <a:t>Jagter-versamelaars</a:t>
            </a:r>
            <a:endParaRPr lang="en-ZA" sz="5200" dirty="0"/>
          </a:p>
          <a:p>
            <a:r>
              <a:rPr lang="en-ZA" sz="4400" dirty="0"/>
              <a:t>	- </a:t>
            </a:r>
            <a:r>
              <a:rPr lang="en-ZA" sz="4400" dirty="0" err="1"/>
              <a:t>Geleef</a:t>
            </a:r>
            <a:r>
              <a:rPr lang="en-ZA" sz="4400" dirty="0"/>
              <a:t> van die </a:t>
            </a:r>
            <a:r>
              <a:rPr lang="en-ZA" sz="4400" dirty="0" err="1"/>
              <a:t>veldkosse</a:t>
            </a:r>
            <a:r>
              <a:rPr lang="en-ZA" sz="4400" dirty="0"/>
              <a:t> </a:t>
            </a:r>
            <a:r>
              <a:rPr lang="en-ZA" sz="4400" dirty="0" err="1"/>
              <a:t>en</a:t>
            </a:r>
            <a:r>
              <a:rPr lang="en-ZA" sz="4400" dirty="0"/>
              <a:t> jag</a:t>
            </a:r>
          </a:p>
          <a:p>
            <a:r>
              <a:rPr lang="en-ZA" sz="4400" dirty="0"/>
              <a:t>	- 10 000 </a:t>
            </a:r>
            <a:r>
              <a:rPr lang="en-ZA" sz="4400" dirty="0" err="1"/>
              <a:t>jaar</a:t>
            </a:r>
            <a:r>
              <a:rPr lang="en-ZA" sz="4400" dirty="0"/>
              <a:t> </a:t>
            </a:r>
            <a:r>
              <a:rPr lang="en-ZA" sz="4400" dirty="0" err="1"/>
              <a:t>gelede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7191" y="71450"/>
            <a:ext cx="25222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" dirty="0">
                <a:latin typeface="Century Gothic"/>
                <a:cs typeface="Century Gothic"/>
              </a:rPr>
              <a:t>Die</a:t>
            </a:r>
            <a:r>
              <a:rPr sz="5400" b="1" spc="-90" dirty="0">
                <a:latin typeface="Century Gothic"/>
                <a:cs typeface="Century Gothic"/>
              </a:rPr>
              <a:t> </a:t>
            </a:r>
            <a:r>
              <a:rPr sz="5400" b="1" spc="-5" dirty="0">
                <a:latin typeface="Century Gothic"/>
                <a:cs typeface="Century Gothic"/>
              </a:rPr>
              <a:t>San</a:t>
            </a:r>
            <a:endParaRPr sz="5400">
              <a:latin typeface="Century Gothic"/>
              <a:cs typeface="Century Gothic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DF7B3B5-6793-45C5-B84E-79A18D2AF318}"/>
              </a:ext>
            </a:extLst>
          </p:cNvPr>
          <p:cNvSpPr/>
          <p:nvPr/>
        </p:nvSpPr>
        <p:spPr>
          <a:xfrm>
            <a:off x="4724400" y="3581400"/>
            <a:ext cx="4002542" cy="26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3A04EF1B-EDD5-4A86-8E7D-325A8612C30B}"/>
              </a:ext>
            </a:extLst>
          </p:cNvPr>
          <p:cNvSpPr/>
          <p:nvPr/>
        </p:nvSpPr>
        <p:spPr>
          <a:xfrm>
            <a:off x="1524001" y="3276601"/>
            <a:ext cx="3073300" cy="3581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1676" y="1126223"/>
            <a:ext cx="28194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Century Gothic"/>
                <a:cs typeface="Century Gothic"/>
              </a:rPr>
              <a:t>Die</a:t>
            </a:r>
            <a:r>
              <a:rPr sz="3200" b="1" spc="-90" dirty="0">
                <a:latin typeface="Century Gothic"/>
                <a:cs typeface="Century Gothic"/>
              </a:rPr>
              <a:t> </a:t>
            </a:r>
            <a:r>
              <a:rPr sz="3200" b="1" dirty="0">
                <a:latin typeface="Century Gothic"/>
                <a:cs typeface="Century Gothic"/>
              </a:rPr>
              <a:t>Mans</a:t>
            </a:r>
            <a:endParaRPr sz="32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81376" y="1126223"/>
            <a:ext cx="595058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147570" algn="l"/>
                <a:tab pos="3228975" algn="l"/>
                <a:tab pos="3890645" algn="l"/>
                <a:tab pos="4503420" algn="l"/>
              </a:tabLst>
            </a:pPr>
            <a:endParaRPr sz="2200" dirty="0">
              <a:latin typeface="Century Gothic"/>
              <a:cs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55CA3-CC48-495D-AC95-A41CC4EE7710}"/>
              </a:ext>
            </a:extLst>
          </p:cNvPr>
          <p:cNvSpPr txBox="1"/>
          <p:nvPr/>
        </p:nvSpPr>
        <p:spPr>
          <a:xfrm>
            <a:off x="609600" y="1499724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ZA" sz="2800" dirty="0" err="1"/>
              <a:t>Gejag</a:t>
            </a:r>
            <a:r>
              <a:rPr lang="en-ZA" sz="2800" dirty="0"/>
              <a:t> met </a:t>
            </a:r>
            <a:r>
              <a:rPr lang="en-ZA" sz="2800" dirty="0" err="1"/>
              <a:t>pyl</a:t>
            </a:r>
            <a:r>
              <a:rPr lang="en-ZA" sz="2800" dirty="0"/>
              <a:t> </a:t>
            </a:r>
            <a:r>
              <a:rPr lang="en-ZA" sz="2800" dirty="0" err="1"/>
              <a:t>en</a:t>
            </a:r>
            <a:r>
              <a:rPr lang="en-ZA" sz="2800" dirty="0"/>
              <a:t> </a:t>
            </a:r>
            <a:r>
              <a:rPr lang="en-ZA" sz="2800" dirty="0" err="1"/>
              <a:t>boë</a:t>
            </a:r>
            <a:r>
              <a:rPr lang="en-ZA" sz="2800" dirty="0"/>
              <a:t> </a:t>
            </a:r>
            <a:r>
              <a:rPr lang="en-ZA" sz="2800" dirty="0" err="1"/>
              <a:t>en</a:t>
            </a:r>
            <a:r>
              <a:rPr lang="en-ZA" sz="2800" dirty="0"/>
              <a:t> </a:t>
            </a:r>
            <a:r>
              <a:rPr lang="en-ZA" sz="2800" dirty="0" err="1"/>
              <a:t>klipmesse</a:t>
            </a:r>
            <a:r>
              <a:rPr lang="en-ZA" sz="2800" dirty="0"/>
              <a:t> </a:t>
            </a:r>
            <a:r>
              <a:rPr lang="en-ZA" sz="2800" dirty="0" err="1"/>
              <a:t>en</a:t>
            </a:r>
            <a:r>
              <a:rPr lang="en-ZA" sz="2800" dirty="0"/>
              <a:t> </a:t>
            </a:r>
            <a:r>
              <a:rPr lang="en-ZA" sz="2800" dirty="0" err="1"/>
              <a:t>knopkieries</a:t>
            </a:r>
            <a:r>
              <a:rPr lang="en-ZA" sz="2800" dirty="0"/>
              <a:t>.  </a:t>
            </a:r>
          </a:p>
          <a:p>
            <a:pPr marL="285750" indent="-285750">
              <a:buFontTx/>
              <a:buChar char="-"/>
            </a:pPr>
            <a:r>
              <a:rPr lang="en-ZA" sz="2800" dirty="0"/>
              <a:t>Gif van </a:t>
            </a:r>
            <a:r>
              <a:rPr lang="en-ZA" sz="2800" dirty="0" err="1"/>
              <a:t>slange</a:t>
            </a:r>
            <a:r>
              <a:rPr lang="en-ZA" sz="2800" dirty="0"/>
              <a:t> </a:t>
            </a:r>
            <a:r>
              <a:rPr lang="en-ZA" sz="2800" dirty="0" err="1"/>
              <a:t>en</a:t>
            </a:r>
            <a:r>
              <a:rPr lang="en-ZA" sz="2800" dirty="0"/>
              <a:t> </a:t>
            </a:r>
            <a:r>
              <a:rPr lang="en-ZA" sz="2800" dirty="0" err="1"/>
              <a:t>giftige</a:t>
            </a:r>
            <a:r>
              <a:rPr lang="en-ZA" sz="2800" dirty="0"/>
              <a:t> </a:t>
            </a:r>
            <a:r>
              <a:rPr lang="en-ZA" sz="2800" dirty="0" err="1"/>
              <a:t>plante</a:t>
            </a:r>
            <a:r>
              <a:rPr lang="en-ZA" sz="2800" dirty="0"/>
              <a:t> </a:t>
            </a:r>
            <a:r>
              <a:rPr lang="en-ZA" sz="2800" dirty="0" err="1"/>
              <a:t>gebruik</a:t>
            </a:r>
            <a:r>
              <a:rPr lang="en-ZA" sz="2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05039-D6FD-4337-946E-BEECFCC344CA}"/>
              </a:ext>
            </a:extLst>
          </p:cNvPr>
          <p:cNvSpPr txBox="1"/>
          <p:nvPr/>
        </p:nvSpPr>
        <p:spPr>
          <a:xfrm>
            <a:off x="971676" y="2515850"/>
            <a:ext cx="69531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Die </a:t>
            </a:r>
            <a:r>
              <a:rPr lang="en-ZA" sz="3200" b="1" dirty="0" err="1"/>
              <a:t>Vrouens</a:t>
            </a:r>
            <a:endParaRPr lang="en-ZA" sz="3200" b="1" dirty="0"/>
          </a:p>
          <a:p>
            <a:pPr marL="457200" indent="-457200">
              <a:buFontTx/>
              <a:buChar char="-"/>
            </a:pPr>
            <a:r>
              <a:rPr lang="en-ZA" sz="2800" dirty="0" err="1"/>
              <a:t>Versamel</a:t>
            </a:r>
            <a:r>
              <a:rPr lang="en-ZA" sz="2800" dirty="0"/>
              <a:t> </a:t>
            </a:r>
            <a:r>
              <a:rPr lang="en-ZA" sz="2800" dirty="0" err="1"/>
              <a:t>veldkosse</a:t>
            </a:r>
            <a:endParaRPr lang="en-ZA" sz="2800" dirty="0"/>
          </a:p>
          <a:p>
            <a:pPr marL="457200" indent="-457200">
              <a:buFontTx/>
              <a:buChar char="-"/>
            </a:pPr>
            <a:r>
              <a:rPr lang="en-ZA" sz="2800" dirty="0" err="1"/>
              <a:t>Maak</a:t>
            </a:r>
            <a:r>
              <a:rPr lang="en-ZA" sz="2800" dirty="0"/>
              <a:t> </a:t>
            </a:r>
            <a:r>
              <a:rPr lang="en-ZA" sz="2800" dirty="0" err="1"/>
              <a:t>klere</a:t>
            </a:r>
            <a:r>
              <a:rPr lang="en-ZA" sz="2800" dirty="0"/>
              <a:t> </a:t>
            </a:r>
            <a:r>
              <a:rPr lang="en-ZA" sz="2800" dirty="0" err="1"/>
              <a:t>en</a:t>
            </a:r>
            <a:r>
              <a:rPr lang="en-ZA" sz="2800" dirty="0"/>
              <a:t> </a:t>
            </a:r>
            <a:r>
              <a:rPr lang="en-ZA" sz="2800" dirty="0" err="1"/>
              <a:t>velkomberse</a:t>
            </a:r>
            <a:r>
              <a:rPr lang="en-ZA" sz="28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531DBE-ED5C-42A8-BB40-74F485F68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05" y="4191000"/>
            <a:ext cx="3771024" cy="2532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06E7A5-9B60-4F96-9504-2C2937B4B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7" y="4191000"/>
            <a:ext cx="3838177" cy="25323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502" y="16625"/>
            <a:ext cx="9077497" cy="6841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800091" y="2438400"/>
            <a:ext cx="3136122" cy="40663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5800" y="1295400"/>
            <a:ext cx="5114290" cy="2895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en-ZA" sz="3200" dirty="0">
                <a:latin typeface="Calibri" panose="020F0502020204030204" pitchFamily="34" charset="0"/>
                <a:cs typeface="Calibri" panose="020F0502020204030204" pitchFamily="34" charset="0"/>
              </a:rPr>
              <a:t>Plante</a:t>
            </a: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en-Z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Ondergronds</a:t>
            </a:r>
            <a:endParaRPr lang="en-Z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en-Z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Oggend</a:t>
            </a:r>
            <a:r>
              <a:rPr lang="en-ZA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dou</a:t>
            </a:r>
            <a:endParaRPr lang="en-ZA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en-Z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Houers</a:t>
            </a:r>
            <a:r>
              <a:rPr lang="en-ZA" sz="3200" dirty="0">
                <a:latin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Z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volstruisdoppe</a:t>
            </a:r>
            <a:r>
              <a:rPr lang="en-ZA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ZA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kalbasse</a:t>
            </a:r>
            <a:r>
              <a:rPr lang="en-ZA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gestoor</a:t>
            </a:r>
            <a:r>
              <a:rPr lang="en-ZA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B9ADAF-0337-4DC6-930F-4CF9B02162D0}"/>
              </a:ext>
            </a:extLst>
          </p:cNvPr>
          <p:cNvSpPr txBox="1"/>
          <p:nvPr/>
        </p:nvSpPr>
        <p:spPr>
          <a:xfrm>
            <a:off x="685799" y="533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</a:p>
          <a:p>
            <a:endParaRPr lang="en-ZA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494071"/>
            <a:ext cx="153628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Century Gothic"/>
                <a:cs typeface="Century Gothic"/>
              </a:rPr>
              <a:t>VUUR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49E5C9-A1CC-4AC3-8482-1B5F4CF501FC}"/>
              </a:ext>
            </a:extLst>
          </p:cNvPr>
          <p:cNvSpPr txBox="1"/>
          <p:nvPr/>
        </p:nvSpPr>
        <p:spPr>
          <a:xfrm>
            <a:off x="166935" y="1338628"/>
            <a:ext cx="6705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ZA" sz="2800" dirty="0" err="1"/>
              <a:t>Vuur</a:t>
            </a:r>
            <a:r>
              <a:rPr lang="en-ZA" sz="2800" dirty="0"/>
              <a:t> </a:t>
            </a:r>
            <a:r>
              <a:rPr lang="en-ZA" sz="2800" dirty="0" err="1"/>
              <a:t>gemaak</a:t>
            </a:r>
            <a:r>
              <a:rPr lang="en-ZA" sz="2800" dirty="0"/>
              <a:t> </a:t>
            </a:r>
            <a:r>
              <a:rPr lang="en-ZA" sz="2800" dirty="0" err="1"/>
              <a:t>deur</a:t>
            </a:r>
            <a:r>
              <a:rPr lang="en-ZA" sz="2800" dirty="0"/>
              <a:t> </a:t>
            </a:r>
            <a:r>
              <a:rPr lang="en-ZA" sz="2800" dirty="0" err="1"/>
              <a:t>stokkies</a:t>
            </a:r>
            <a:r>
              <a:rPr lang="en-ZA" sz="2800" dirty="0"/>
              <a:t> </a:t>
            </a:r>
            <a:r>
              <a:rPr lang="en-ZA" sz="2800" dirty="0" err="1"/>
              <a:t>vinnig</a:t>
            </a:r>
            <a:r>
              <a:rPr lang="en-ZA" sz="2800" dirty="0"/>
              <a:t> in die </a:t>
            </a:r>
            <a:r>
              <a:rPr lang="en-ZA" sz="2800" dirty="0" err="1"/>
              <a:t>holte</a:t>
            </a:r>
            <a:r>
              <a:rPr lang="en-ZA" sz="2800" dirty="0"/>
              <a:t> van </a:t>
            </a:r>
            <a:r>
              <a:rPr lang="en-ZA" sz="2800" dirty="0" err="1"/>
              <a:t>stuk</a:t>
            </a:r>
            <a:r>
              <a:rPr lang="en-ZA" sz="2800" dirty="0"/>
              <a:t> </a:t>
            </a:r>
            <a:r>
              <a:rPr lang="en-ZA" sz="2800" dirty="0" err="1"/>
              <a:t>hout</a:t>
            </a:r>
            <a:r>
              <a:rPr lang="en-ZA" sz="2800" dirty="0"/>
              <a:t> </a:t>
            </a:r>
            <a:r>
              <a:rPr lang="en-ZA" sz="2800" dirty="0" err="1"/>
              <a:t>heen-en-weer</a:t>
            </a:r>
            <a:r>
              <a:rPr lang="en-ZA" sz="2800" dirty="0"/>
              <a:t> </a:t>
            </a:r>
            <a:r>
              <a:rPr lang="en-ZA" sz="2800" dirty="0" err="1"/>
              <a:t>te</a:t>
            </a:r>
            <a:r>
              <a:rPr lang="en-ZA" sz="2800" dirty="0"/>
              <a:t> </a:t>
            </a:r>
            <a:r>
              <a:rPr lang="en-ZA" sz="2800" dirty="0" err="1"/>
              <a:t>draai</a:t>
            </a:r>
            <a:r>
              <a:rPr lang="en-ZA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ZA" sz="2800" dirty="0" err="1"/>
              <a:t>Droë</a:t>
            </a:r>
            <a:r>
              <a:rPr lang="en-ZA" sz="2800" dirty="0"/>
              <a:t> gras op </a:t>
            </a:r>
            <a:r>
              <a:rPr lang="en-ZA" sz="2800" dirty="0" err="1"/>
              <a:t>houtjie</a:t>
            </a:r>
            <a:r>
              <a:rPr lang="en-ZA" sz="2800" dirty="0"/>
              <a:t> </a:t>
            </a:r>
            <a:r>
              <a:rPr lang="en-ZA" sz="2800" dirty="0" err="1"/>
              <a:t>gepak</a:t>
            </a:r>
            <a:r>
              <a:rPr lang="en-ZA" sz="2800" dirty="0"/>
              <a:t> </a:t>
            </a:r>
            <a:r>
              <a:rPr lang="en-ZA" sz="2800" dirty="0" err="1"/>
              <a:t>wanneer</a:t>
            </a:r>
            <a:r>
              <a:rPr lang="en-ZA" sz="2800" dirty="0"/>
              <a:t> rook </a:t>
            </a:r>
            <a:r>
              <a:rPr lang="en-ZA" sz="2800" dirty="0" err="1"/>
              <a:t>uitkom</a:t>
            </a:r>
            <a:endParaRPr lang="en-ZA" sz="2800" dirty="0"/>
          </a:p>
          <a:p>
            <a:pPr marL="285750" indent="-285750">
              <a:buFontTx/>
              <a:buChar char="-"/>
            </a:pPr>
            <a:r>
              <a:rPr lang="en-ZA" sz="2800" dirty="0" err="1"/>
              <a:t>Stokkies</a:t>
            </a:r>
            <a:r>
              <a:rPr lang="en-ZA" sz="2800" dirty="0"/>
              <a:t> </a:t>
            </a:r>
            <a:r>
              <a:rPr lang="en-ZA" sz="2800" dirty="0" err="1"/>
              <a:t>weer</a:t>
            </a:r>
            <a:r>
              <a:rPr lang="en-ZA" sz="2800" dirty="0"/>
              <a:t> </a:t>
            </a:r>
            <a:r>
              <a:rPr lang="en-ZA" sz="2800" dirty="0" err="1"/>
              <a:t>gedraai</a:t>
            </a:r>
            <a:r>
              <a:rPr lang="en-ZA" sz="2800" dirty="0"/>
              <a:t> tot </a:t>
            </a:r>
            <a:r>
              <a:rPr lang="en-ZA" sz="2800" dirty="0" err="1"/>
              <a:t>grassies</a:t>
            </a:r>
            <a:r>
              <a:rPr lang="en-ZA" sz="2800" dirty="0"/>
              <a:t> </a:t>
            </a:r>
            <a:r>
              <a:rPr lang="en-ZA" sz="2800" dirty="0" err="1"/>
              <a:t>aan</a:t>
            </a:r>
            <a:r>
              <a:rPr lang="en-ZA" sz="2800" dirty="0"/>
              <a:t> die brand </a:t>
            </a:r>
            <a:r>
              <a:rPr lang="en-ZA" sz="2800" dirty="0" err="1"/>
              <a:t>slaan</a:t>
            </a:r>
            <a:r>
              <a:rPr lang="en-ZA" sz="2800" dirty="0"/>
              <a:t>.</a:t>
            </a:r>
          </a:p>
          <a:p>
            <a:pPr marL="285750" indent="-285750">
              <a:buFontTx/>
              <a:buChar char="-"/>
            </a:pPr>
            <a:endParaRPr lang="en-ZA" dirty="0"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9B91C544-5713-4203-92ED-40AD9CAE232F}"/>
              </a:ext>
            </a:extLst>
          </p:cNvPr>
          <p:cNvSpPr/>
          <p:nvPr/>
        </p:nvSpPr>
        <p:spPr>
          <a:xfrm>
            <a:off x="4168877" y="3856703"/>
            <a:ext cx="4582490" cy="2710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E5ABF4F6-8F67-4FFA-9990-A1D7173C3151}"/>
              </a:ext>
            </a:extLst>
          </p:cNvPr>
          <p:cNvSpPr/>
          <p:nvPr/>
        </p:nvSpPr>
        <p:spPr>
          <a:xfrm>
            <a:off x="6629400" y="1371600"/>
            <a:ext cx="2347665" cy="22324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91F9150F-CC57-4EEB-A697-20073552BD4B}"/>
              </a:ext>
            </a:extLst>
          </p:cNvPr>
          <p:cNvSpPr/>
          <p:nvPr/>
        </p:nvSpPr>
        <p:spPr>
          <a:xfrm>
            <a:off x="253731" y="4419600"/>
            <a:ext cx="3482692" cy="198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7191" y="452754"/>
            <a:ext cx="377240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 err="1">
                <a:latin typeface="Calibri" panose="020F0502020204030204" pitchFamily="34" charset="0"/>
                <a:cs typeface="Calibri" panose="020F0502020204030204" pitchFamily="34" charset="0"/>
              </a:rPr>
              <a:t>Rotskuns</a:t>
            </a:r>
            <a:r>
              <a:rPr lang="en-ZA" sz="3200" b="1" spc="-5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ZA" sz="3200" b="1" spc="-5" dirty="0" err="1">
                <a:latin typeface="Calibri" panose="020F0502020204030204" pitchFamily="34" charset="0"/>
                <a:cs typeface="Calibri" panose="020F0502020204030204" pitchFamily="34" charset="0"/>
              </a:rPr>
              <a:t>Tekeninge</a:t>
            </a:r>
            <a:endParaRPr sz="3200" b="1" spc="-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D7FEA1-3876-4BDA-B6D0-DB385548A592}"/>
              </a:ext>
            </a:extLst>
          </p:cNvPr>
          <p:cNvSpPr txBox="1"/>
          <p:nvPr/>
        </p:nvSpPr>
        <p:spPr>
          <a:xfrm>
            <a:off x="457200" y="1371600"/>
            <a:ext cx="8305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ZA" sz="2800" dirty="0"/>
              <a:t>San </a:t>
            </a:r>
            <a:r>
              <a:rPr lang="en-ZA" sz="2800" dirty="0" err="1"/>
              <a:t>woon</a:t>
            </a:r>
            <a:r>
              <a:rPr lang="en-ZA" sz="2800" dirty="0"/>
              <a:t> in </a:t>
            </a:r>
            <a:r>
              <a:rPr lang="en-ZA" sz="2800" dirty="0" err="1"/>
              <a:t>grotte</a:t>
            </a:r>
            <a:r>
              <a:rPr lang="en-ZA" sz="2800" dirty="0"/>
              <a:t> of </a:t>
            </a:r>
            <a:r>
              <a:rPr lang="en-ZA" sz="2800" dirty="0" err="1"/>
              <a:t>onder</a:t>
            </a:r>
            <a:r>
              <a:rPr lang="en-ZA" sz="2800" dirty="0"/>
              <a:t> </a:t>
            </a:r>
            <a:r>
              <a:rPr lang="en-ZA" sz="2800" dirty="0" err="1"/>
              <a:t>kranse</a:t>
            </a:r>
            <a:endParaRPr lang="en-ZA" sz="2800" dirty="0"/>
          </a:p>
          <a:p>
            <a:pPr marL="285750" indent="-285750">
              <a:buFontTx/>
              <a:buChar char="-"/>
            </a:pPr>
            <a:r>
              <a:rPr lang="en-ZA" sz="2800" dirty="0" err="1"/>
              <a:t>Sjamaan</a:t>
            </a:r>
            <a:r>
              <a:rPr lang="en-ZA" sz="2800" dirty="0"/>
              <a:t> (</a:t>
            </a:r>
            <a:r>
              <a:rPr lang="en-ZA" sz="2800" dirty="0" err="1"/>
              <a:t>medisyne</a:t>
            </a:r>
            <a:r>
              <a:rPr lang="en-ZA" sz="2800" dirty="0"/>
              <a:t> man/</a:t>
            </a:r>
            <a:r>
              <a:rPr lang="en-ZA" sz="2800" dirty="0" err="1"/>
              <a:t>vrou</a:t>
            </a:r>
            <a:r>
              <a:rPr lang="en-ZA" sz="2800" dirty="0"/>
              <a:t>) </a:t>
            </a:r>
          </a:p>
          <a:p>
            <a:pPr marL="285750" indent="-285750">
              <a:buFontTx/>
              <a:buChar char="-"/>
            </a:pPr>
            <a:r>
              <a:rPr lang="en-ZA" sz="2800" dirty="0"/>
              <a:t>In ‘n </a:t>
            </a:r>
            <a:r>
              <a:rPr lang="en-ZA" sz="2800" dirty="0" err="1"/>
              <a:t>beswyming</a:t>
            </a:r>
            <a:r>
              <a:rPr lang="en-ZA" sz="2800" dirty="0"/>
              <a:t> ( </a:t>
            </a:r>
            <a:r>
              <a:rPr lang="en-ZA" sz="2800" dirty="0" err="1"/>
              <a:t>droom</a:t>
            </a:r>
            <a:r>
              <a:rPr lang="en-ZA" sz="2800" dirty="0"/>
              <a:t>) </a:t>
            </a:r>
            <a:r>
              <a:rPr lang="en-ZA" sz="2800" dirty="0" err="1"/>
              <a:t>waar</a:t>
            </a:r>
            <a:r>
              <a:rPr lang="en-ZA" sz="2800" dirty="0"/>
              <a:t> </a:t>
            </a:r>
            <a:r>
              <a:rPr lang="en-ZA" sz="2800" dirty="0" err="1"/>
              <a:t>hul</a:t>
            </a:r>
            <a:r>
              <a:rPr lang="en-ZA" sz="2800" dirty="0"/>
              <a:t> </a:t>
            </a:r>
            <a:r>
              <a:rPr lang="en-ZA" sz="2800" dirty="0" err="1"/>
              <a:t>vreemde</a:t>
            </a:r>
            <a:r>
              <a:rPr lang="en-ZA" sz="2800" dirty="0"/>
              <a:t> dinge </a:t>
            </a:r>
            <a:r>
              <a:rPr lang="en-ZA" sz="2800" dirty="0" err="1"/>
              <a:t>sien</a:t>
            </a:r>
            <a:r>
              <a:rPr lang="en-ZA" sz="2800" dirty="0"/>
              <a:t> </a:t>
            </a:r>
            <a:r>
              <a:rPr lang="en-ZA" sz="2800" dirty="0" err="1"/>
              <a:t>en</a:t>
            </a:r>
            <a:r>
              <a:rPr lang="en-ZA" sz="2800" dirty="0"/>
              <a:t> </a:t>
            </a:r>
            <a:r>
              <a:rPr lang="en-ZA" sz="2800" dirty="0" err="1"/>
              <a:t>dit</a:t>
            </a:r>
            <a:r>
              <a:rPr lang="en-ZA" sz="2800" dirty="0"/>
              <a:t> </a:t>
            </a:r>
            <a:r>
              <a:rPr lang="en-ZA" sz="2800" dirty="0" err="1"/>
              <a:t>teken</a:t>
            </a:r>
            <a:r>
              <a:rPr lang="en-ZA" sz="2800" dirty="0"/>
              <a:t>.  </a:t>
            </a:r>
            <a:r>
              <a:rPr lang="en-ZA" sz="2800" dirty="0" err="1"/>
              <a:t>Elande</a:t>
            </a:r>
            <a:r>
              <a:rPr lang="en-ZA" sz="2800" dirty="0"/>
              <a:t> het </a:t>
            </a:r>
            <a:r>
              <a:rPr lang="en-ZA" sz="2800" dirty="0" err="1"/>
              <a:t>groot</a:t>
            </a:r>
            <a:r>
              <a:rPr lang="en-ZA" sz="2800" dirty="0"/>
              <a:t> </a:t>
            </a:r>
            <a:r>
              <a:rPr lang="en-ZA" sz="2800" dirty="0" err="1"/>
              <a:t>betekenis</a:t>
            </a:r>
            <a:r>
              <a:rPr lang="en-ZA" sz="2800" dirty="0"/>
              <a:t> </a:t>
            </a:r>
            <a:r>
              <a:rPr lang="en-ZA" sz="2800" dirty="0" err="1"/>
              <a:t>ingehou</a:t>
            </a:r>
            <a:endParaRPr lang="en-ZA" sz="2800" dirty="0"/>
          </a:p>
          <a:p>
            <a:pPr marL="285750" indent="-285750">
              <a:buFontTx/>
              <a:buChar char="-"/>
            </a:pPr>
            <a:r>
              <a:rPr lang="en-ZA" sz="2800" dirty="0" err="1"/>
              <a:t>Verf</a:t>
            </a:r>
            <a:r>
              <a:rPr lang="en-ZA" sz="2800" dirty="0"/>
              <a:t> was </a:t>
            </a:r>
            <a:r>
              <a:rPr lang="en-ZA" sz="2800" dirty="0" err="1"/>
              <a:t>gemaak</a:t>
            </a:r>
            <a:r>
              <a:rPr lang="en-ZA" sz="2800" dirty="0"/>
              <a:t> van </a:t>
            </a:r>
            <a:r>
              <a:rPr lang="en-ZA" sz="2800" dirty="0" err="1"/>
              <a:t>plantsap</a:t>
            </a:r>
            <a:r>
              <a:rPr lang="en-ZA" sz="2800" dirty="0"/>
              <a:t>,  </a:t>
            </a:r>
            <a:r>
              <a:rPr lang="en-ZA" sz="2800" dirty="0" err="1"/>
              <a:t>klei</a:t>
            </a:r>
            <a:r>
              <a:rPr lang="en-ZA" sz="2800" dirty="0"/>
              <a:t>, </a:t>
            </a:r>
            <a:r>
              <a:rPr lang="en-ZA" sz="2800" dirty="0" err="1"/>
              <a:t>houtskool</a:t>
            </a:r>
            <a:r>
              <a:rPr lang="en-ZA" sz="2800" dirty="0"/>
              <a:t>, </a:t>
            </a:r>
            <a:r>
              <a:rPr lang="en-ZA" sz="2800" dirty="0" err="1"/>
              <a:t>bloed</a:t>
            </a:r>
            <a:r>
              <a:rPr lang="en-ZA" sz="2800" dirty="0"/>
              <a:t>, </a:t>
            </a:r>
            <a:r>
              <a:rPr lang="en-ZA" sz="2800" dirty="0" err="1"/>
              <a:t>eierwit</a:t>
            </a:r>
            <a:r>
              <a:rPr lang="en-ZA" sz="2800" dirty="0"/>
              <a:t> </a:t>
            </a:r>
            <a:r>
              <a:rPr lang="en-ZA" sz="2800" dirty="0" err="1"/>
              <a:t>en</a:t>
            </a:r>
            <a:r>
              <a:rPr lang="en-ZA" sz="2800" dirty="0"/>
              <a:t> as.  </a:t>
            </a:r>
            <a:r>
              <a:rPr lang="en-ZA" sz="2800" dirty="0" err="1"/>
              <a:t>Minerale</a:t>
            </a:r>
            <a:r>
              <a:rPr lang="en-ZA" sz="2800" dirty="0"/>
              <a:t> is </a:t>
            </a:r>
            <a:r>
              <a:rPr lang="en-ZA" sz="2800" dirty="0" err="1"/>
              <a:t>gebruik</a:t>
            </a:r>
            <a:r>
              <a:rPr lang="en-ZA" sz="2800" dirty="0"/>
              <a:t> om </a:t>
            </a:r>
            <a:r>
              <a:rPr lang="en-ZA" sz="2800" dirty="0" err="1"/>
              <a:t>kleur</a:t>
            </a:r>
            <a:r>
              <a:rPr lang="en-ZA" sz="2800" dirty="0"/>
              <a:t> </a:t>
            </a:r>
            <a:r>
              <a:rPr lang="en-ZA" sz="2800" dirty="0" err="1"/>
              <a:t>te</a:t>
            </a:r>
            <a:r>
              <a:rPr lang="en-ZA" sz="2800" dirty="0"/>
              <a:t> </a:t>
            </a:r>
            <a:r>
              <a:rPr lang="en-ZA" sz="2800" dirty="0" err="1"/>
              <a:t>kry</a:t>
            </a:r>
            <a:r>
              <a:rPr lang="en-ZA" sz="2800" dirty="0"/>
              <a:t> </a:t>
            </a:r>
            <a:r>
              <a:rPr lang="en-ZA" sz="2800" dirty="0" err="1"/>
              <a:t>bv</a:t>
            </a:r>
            <a:r>
              <a:rPr lang="en-ZA" sz="2800" dirty="0"/>
              <a:t> </a:t>
            </a:r>
            <a:r>
              <a:rPr lang="en-ZA" sz="2800" dirty="0" err="1"/>
              <a:t>rooi</a:t>
            </a:r>
            <a:r>
              <a:rPr lang="en-ZA" sz="2800" dirty="0"/>
              <a:t>.</a:t>
            </a:r>
          </a:p>
          <a:p>
            <a:pPr marL="285750" indent="-285750">
              <a:buFontTx/>
              <a:buChar char="-"/>
            </a:pPr>
            <a:endParaRPr lang="en-ZA" sz="2800" dirty="0"/>
          </a:p>
          <a:p>
            <a:pPr marL="285750" indent="-285750">
              <a:buFontTx/>
              <a:buChar char="-"/>
            </a:pPr>
            <a:endParaRPr lang="en-ZA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29646CD-A290-40AF-8609-058E65D948E7}"/>
              </a:ext>
            </a:extLst>
          </p:cNvPr>
          <p:cNvSpPr/>
          <p:nvPr/>
        </p:nvSpPr>
        <p:spPr>
          <a:xfrm>
            <a:off x="4114800" y="4442935"/>
            <a:ext cx="4253353" cy="2185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533A2B6-6F3B-418D-AE3B-06AD8C5500E3}"/>
              </a:ext>
            </a:extLst>
          </p:cNvPr>
          <p:cNvSpPr/>
          <p:nvPr/>
        </p:nvSpPr>
        <p:spPr>
          <a:xfrm>
            <a:off x="381000" y="4560531"/>
            <a:ext cx="2939527" cy="20821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649" y="981551"/>
            <a:ext cx="8865350" cy="54606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78700" y="1243025"/>
            <a:ext cx="7776845" cy="2100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02260" indent="-342900">
              <a:spcBef>
                <a:spcPts val="100"/>
              </a:spcBef>
              <a:buFontTx/>
              <a:buChar char="-"/>
            </a:pPr>
            <a:r>
              <a:rPr lang="en-ZA" sz="2800" dirty="0" err="1">
                <a:latin typeface="+mj-lt"/>
              </a:rPr>
              <a:t>Geverf</a:t>
            </a:r>
            <a:r>
              <a:rPr lang="en-ZA" sz="2800" dirty="0">
                <a:latin typeface="+mj-lt"/>
              </a:rPr>
              <a:t> met </a:t>
            </a:r>
            <a:r>
              <a:rPr lang="en-ZA" sz="2800" dirty="0" err="1">
                <a:latin typeface="+mj-lt"/>
              </a:rPr>
              <a:t>vere</a:t>
            </a:r>
            <a:r>
              <a:rPr lang="en-ZA" sz="2800" dirty="0">
                <a:latin typeface="+mj-lt"/>
              </a:rPr>
              <a:t>, </a:t>
            </a:r>
            <a:r>
              <a:rPr lang="en-ZA" sz="2800" dirty="0" err="1">
                <a:latin typeface="+mj-lt"/>
              </a:rPr>
              <a:t>dierehare</a:t>
            </a:r>
            <a:r>
              <a:rPr lang="en-ZA" sz="2800" dirty="0">
                <a:latin typeface="+mj-lt"/>
              </a:rPr>
              <a:t>, </a:t>
            </a:r>
            <a:r>
              <a:rPr lang="en-ZA" sz="2800" dirty="0" err="1">
                <a:latin typeface="+mj-lt"/>
              </a:rPr>
              <a:t>riete</a:t>
            </a:r>
            <a:r>
              <a:rPr lang="en-ZA" sz="2800" dirty="0">
                <a:latin typeface="+mj-lt"/>
              </a:rPr>
              <a:t> </a:t>
            </a:r>
          </a:p>
          <a:p>
            <a:pPr marL="12700" marR="302260">
              <a:lnSpc>
                <a:spcPct val="100000"/>
              </a:lnSpc>
              <a:spcBef>
                <a:spcPts val="100"/>
              </a:spcBef>
            </a:pPr>
            <a:r>
              <a:rPr lang="en-ZA" sz="2800" spc="-5" dirty="0">
                <a:latin typeface="+mj-lt"/>
                <a:cs typeface="Century Gothic"/>
              </a:rPr>
              <a:t>-  </a:t>
            </a:r>
            <a:r>
              <a:rPr lang="en-ZA" sz="2800" spc="-5" dirty="0" err="1">
                <a:latin typeface="+mj-lt"/>
                <a:cs typeface="Century Gothic"/>
              </a:rPr>
              <a:t>Weskaap</a:t>
            </a:r>
            <a:r>
              <a:rPr lang="en-ZA" sz="2800" spc="-5" dirty="0">
                <a:latin typeface="+mj-lt"/>
                <a:cs typeface="Century Gothic"/>
              </a:rPr>
              <a:t> </a:t>
            </a:r>
            <a:r>
              <a:rPr lang="en-ZA" sz="2800" spc="-5" dirty="0" err="1">
                <a:latin typeface="+mj-lt"/>
                <a:cs typeface="Century Gothic"/>
              </a:rPr>
              <a:t>kom</a:t>
            </a:r>
            <a:r>
              <a:rPr lang="en-ZA" sz="2800" spc="-5" dirty="0">
                <a:latin typeface="+mj-lt"/>
                <a:cs typeface="Century Gothic"/>
              </a:rPr>
              <a:t> </a:t>
            </a:r>
            <a:r>
              <a:rPr lang="en-ZA" sz="2800" spc="-5" dirty="0" err="1">
                <a:latin typeface="+mj-lt"/>
                <a:cs typeface="Century Gothic"/>
              </a:rPr>
              <a:t>tekeninge</a:t>
            </a:r>
            <a:r>
              <a:rPr lang="en-ZA" sz="2800" spc="-5" dirty="0">
                <a:latin typeface="+mj-lt"/>
                <a:cs typeface="Century Gothic"/>
              </a:rPr>
              <a:t> </a:t>
            </a:r>
            <a:r>
              <a:rPr lang="en-ZA" sz="2800" spc="-5" dirty="0" err="1">
                <a:latin typeface="+mj-lt"/>
                <a:cs typeface="Century Gothic"/>
              </a:rPr>
              <a:t>voor</a:t>
            </a:r>
            <a:r>
              <a:rPr lang="en-ZA" sz="2800" spc="-5" dirty="0">
                <a:latin typeface="+mj-lt"/>
                <a:cs typeface="Century Gothic"/>
              </a:rPr>
              <a:t> in </a:t>
            </a:r>
            <a:r>
              <a:rPr sz="2800" spc="-5" dirty="0">
                <a:latin typeface="+mj-lt"/>
                <a:cs typeface="Century Gothic"/>
              </a:rPr>
              <a:t> </a:t>
            </a:r>
            <a:r>
              <a:rPr sz="2800" b="1" spc="-5" dirty="0">
                <a:latin typeface="+mj-lt"/>
                <a:cs typeface="Century Gothic"/>
              </a:rPr>
              <a:t>Koue  Bokkeveld </a:t>
            </a:r>
            <a:r>
              <a:rPr lang="en-ZA" sz="2800" b="1" spc="-5" dirty="0">
                <a:latin typeface="+mj-lt"/>
                <a:cs typeface="Century Gothic"/>
              </a:rPr>
              <a:t>  </a:t>
            </a:r>
          </a:p>
          <a:p>
            <a:pPr marL="12700" marR="302260">
              <a:lnSpc>
                <a:spcPct val="100000"/>
              </a:lnSpc>
              <a:spcBef>
                <a:spcPts val="100"/>
              </a:spcBef>
            </a:pPr>
            <a:r>
              <a:rPr lang="en-ZA" sz="2800" b="1" spc="-5" dirty="0">
                <a:latin typeface="+mj-lt"/>
                <a:cs typeface="Century Gothic"/>
              </a:rPr>
              <a:t>    </a:t>
            </a:r>
            <a:r>
              <a:rPr sz="2800" dirty="0" err="1">
                <a:latin typeface="+mj-lt"/>
                <a:cs typeface="Century Gothic"/>
              </a:rPr>
              <a:t>en</a:t>
            </a:r>
            <a:r>
              <a:rPr sz="2800" dirty="0">
                <a:latin typeface="+mj-lt"/>
                <a:cs typeface="Century Gothic"/>
              </a:rPr>
              <a:t> </a:t>
            </a:r>
            <a:r>
              <a:rPr lang="en-ZA" sz="2800" dirty="0">
                <a:latin typeface="+mj-lt"/>
                <a:cs typeface="Century Gothic"/>
              </a:rPr>
              <a:t> i</a:t>
            </a:r>
            <a:r>
              <a:rPr sz="2800" spc="-5" dirty="0">
                <a:latin typeface="+mj-lt"/>
                <a:cs typeface="Century Gothic"/>
              </a:rPr>
              <a:t>n die </a:t>
            </a:r>
            <a:r>
              <a:rPr sz="2800" b="1" dirty="0">
                <a:latin typeface="+mj-lt"/>
                <a:cs typeface="Century Gothic"/>
              </a:rPr>
              <a:t>Cederberge.</a:t>
            </a:r>
            <a:endParaRPr sz="2800" dirty="0">
              <a:latin typeface="+mj-lt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00" dirty="0">
              <a:latin typeface="+mj-lt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200" dirty="0">
                <a:latin typeface="Century Gothic"/>
                <a:cs typeface="Century Gothic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862A8-4DE9-48B0-B7A7-769417E79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61" y="2611251"/>
            <a:ext cx="4810939" cy="39372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502" y="16625"/>
            <a:ext cx="9077497" cy="6841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893" y="1295400"/>
            <a:ext cx="4023359" cy="5284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BC8AAE95-2BB3-4E7C-B9D0-B4F6D646E505}"/>
              </a:ext>
            </a:extLst>
          </p:cNvPr>
          <p:cNvSpPr/>
          <p:nvPr/>
        </p:nvSpPr>
        <p:spPr>
          <a:xfrm>
            <a:off x="4920039" y="1514538"/>
            <a:ext cx="3929999" cy="38289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</TotalTime>
  <Words>604</Words>
  <Application>Microsoft Office PowerPoint</Application>
  <PresentationFormat>On-screen Show (4:3)</PresentationFormat>
  <Paragraphs>60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Office Theme</vt:lpstr>
      <vt:lpstr>Eerste beskawings in RSA</vt:lpstr>
      <vt:lpstr>PowerPoint Presentation</vt:lpstr>
      <vt:lpstr>Die San</vt:lpstr>
      <vt:lpstr>Die Mans</vt:lpstr>
      <vt:lpstr>PowerPoint Presentation</vt:lpstr>
      <vt:lpstr>VUUR</vt:lpstr>
      <vt:lpstr>Rotskuns/ Tekeninge</vt:lpstr>
      <vt:lpstr>PowerPoint Presentation</vt:lpstr>
      <vt:lpstr>PowerPoint Presentation</vt:lpstr>
      <vt:lpstr>PowerPoint Presentation</vt:lpstr>
      <vt:lpstr>Die Khoi</vt:lpstr>
      <vt:lpstr>PowerPoint Presentation</vt:lpstr>
      <vt:lpstr>-   Die  vrouens het ook 'n soort wyn gemaak van heuning en  dit is         meestal om die kampvuur saans gedrink.       Mans  -   Die  mans se werk was om te jag.   Hulle het meestal wild  gevang met  valstrikke en het ook honde aangehou  wat dan gehelp het met die jag.   -   Omdat die Khoekhoen vee aangehou het het hulle meestal op een plek gebly. </vt:lpstr>
      <vt:lpstr>PowerPoint Presentation</vt:lpstr>
      <vt:lpstr>PowerPoint Presentation</vt:lpstr>
      <vt:lpstr>PowerPoint Presentation</vt:lpstr>
      <vt:lpstr>PowerPoint Presentation</vt:lpstr>
      <vt:lpstr>- Geen Khoi meer oor vandag. -  Van die  Khoekhoen is met mense uit ander volke soos die San,  swartmense en blankes getroud. Ander volke soos die  Griekwas het hieruit ontstaan.  - Pokkeepidemie in die Kaap. Die Khoekhoen wat baie in kontak  was met die blankes, het egter die siekte opgetel, versprei  en groot getalle van die Khoi- bevolking het gesterf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sub-title  Date of presentation</dc:title>
  <dc:creator>Doreen Mkuzo</dc:creator>
  <cp:lastModifiedBy>Bertdene Laubscher</cp:lastModifiedBy>
  <cp:revision>24</cp:revision>
  <dcterms:created xsi:type="dcterms:W3CDTF">2019-04-16T14:40:44Z</dcterms:created>
  <dcterms:modified xsi:type="dcterms:W3CDTF">2020-02-12T08:03:54Z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2019-01-22T00:00:00Z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2019-04-16T00:00:00Z</vt:filetime>
  </property>
</Properties>
</file>