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78" r:id="rId2"/>
    <p:sldId id="279" r:id="rId3"/>
    <p:sldId id="280" r:id="rId4"/>
    <p:sldId id="281" r:id="rId5"/>
    <p:sldId id="283" r:id="rId6"/>
    <p:sldId id="284" r:id="rId7"/>
    <p:sldId id="285" r:id="rId8"/>
    <p:sldId id="282" r:id="rId9"/>
  </p:sldIdLst>
  <p:sldSz cx="9144000" cy="6858000" type="screen4x3"/>
  <p:notesSz cx="6858000" cy="9144000"/>
  <p:embeddedFontLst>
    <p:embeddedFont>
      <p:font typeface="Calibri" panose="020F0502020204030204" pitchFamily="34" charset="0"/>
      <p:regular r:id="rId12"/>
      <p:bold r:id="rId13"/>
      <p:italic r:id="rId14"/>
      <p:boldItalic r:id="rId15"/>
    </p:embeddedFont>
    <p:embeddedFont>
      <p:font typeface="Roboto" panose="02000000000000000000" pitchFamily="2" charset="0"/>
      <p:regular r:id="rId16"/>
      <p:bold r:id="rId17"/>
      <p:italic r:id="rId18"/>
      <p:boldItalic r:id="rId19"/>
    </p:embeddedFont>
    <p:embeddedFont>
      <p:font typeface="Twinkl" panose="020B0604020202020204" charset="0"/>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86"/>
    <a:srgbClr val="8ACBC0"/>
    <a:srgbClr val="FFC11D"/>
    <a:srgbClr val="FFB613"/>
    <a:srgbClr val="C185CD"/>
    <a:srgbClr val="F9B001"/>
    <a:srgbClr val="A872B0"/>
    <a:srgbClr val="D0B6D9"/>
    <a:srgbClr val="54BE9B"/>
    <a:srgbClr val="D522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85" autoAdjust="0"/>
    <p:restoredTop sz="94660"/>
  </p:normalViewPr>
  <p:slideViewPr>
    <p:cSldViewPr snapToGrid="0" showGuides="1">
      <p:cViewPr varScale="1">
        <p:scale>
          <a:sx n="70" d="100"/>
          <a:sy n="70" d="100"/>
        </p:scale>
        <p:origin x="1506" y="60"/>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04/01/2023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04/01/2023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75"/>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twinkl.co.uk/resource/t-t-17756-internet-safety-resource-pack"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Leq1Tb71uj0"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4BB9F5-26F5-D546-AF4B-F98224E293F0}"/>
              </a:ext>
            </a:extLst>
          </p:cNvPr>
          <p:cNvSpPr txBox="1"/>
          <p:nvPr/>
        </p:nvSpPr>
        <p:spPr>
          <a:xfrm>
            <a:off x="947923" y="994840"/>
            <a:ext cx="7248154" cy="1107996"/>
          </a:xfrm>
          <a:prstGeom prst="rect">
            <a:avLst/>
          </a:prstGeom>
          <a:noFill/>
        </p:spPr>
        <p:txBody>
          <a:bodyPr wrap="square" rtlCol="0">
            <a:spAutoFit/>
          </a:bodyPr>
          <a:lstStyle/>
          <a:p>
            <a:pPr algn="ctr"/>
            <a:r>
              <a:rPr lang="en-US" sz="6600" b="1" dirty="0">
                <a:ln w="19050">
                  <a:solidFill>
                    <a:schemeClr val="tx1"/>
                  </a:solidFill>
                </a:ln>
                <a:solidFill>
                  <a:schemeClr val="bg1"/>
                </a:solidFill>
                <a:latin typeface="Twinkl" panose="02000000000000000000" pitchFamily="2" charset="77"/>
              </a:rPr>
              <a:t>What Is Bullying?</a:t>
            </a:r>
          </a:p>
        </p:txBody>
      </p:sp>
    </p:spTree>
    <p:extLst>
      <p:ext uri="{BB962C8B-B14F-4D97-AF65-F5344CB8AC3E}">
        <p14:creationId xmlns:p14="http://schemas.microsoft.com/office/powerpoint/2010/main" val="926794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92F455-496C-5E45-8DD8-B2DFAE3BDC8E}"/>
              </a:ext>
            </a:extLst>
          </p:cNvPr>
          <p:cNvSpPr txBox="1"/>
          <p:nvPr/>
        </p:nvSpPr>
        <p:spPr>
          <a:xfrm>
            <a:off x="468351" y="446047"/>
            <a:ext cx="8207297" cy="830997"/>
          </a:xfrm>
          <a:prstGeom prst="rect">
            <a:avLst/>
          </a:prstGeom>
          <a:noFill/>
        </p:spPr>
        <p:txBody>
          <a:bodyPr wrap="square" rtlCol="0">
            <a:spAutoFit/>
          </a:bodyPr>
          <a:lstStyle/>
          <a:p>
            <a:pPr algn="ctr"/>
            <a:r>
              <a:rPr lang="en-US" sz="4800" b="1" dirty="0">
                <a:latin typeface="Twinkl" panose="02000000000000000000" pitchFamily="2" charset="77"/>
              </a:rPr>
              <a:t>What Is Bullying?</a:t>
            </a:r>
          </a:p>
        </p:txBody>
      </p:sp>
      <p:sp>
        <p:nvSpPr>
          <p:cNvPr id="4" name="Speech Bubble: Rectangle with Corners Rounded 12">
            <a:extLst>
              <a:ext uri="{FF2B5EF4-FFF2-40B4-BE49-F238E27FC236}">
                <a16:creationId xmlns:a16="http://schemas.microsoft.com/office/drawing/2014/main" id="{73806B9F-9844-594A-81C5-ABBB22EF09AC}"/>
              </a:ext>
            </a:extLst>
          </p:cNvPr>
          <p:cNvSpPr/>
          <p:nvPr/>
        </p:nvSpPr>
        <p:spPr>
          <a:xfrm>
            <a:off x="2474913" y="1746250"/>
            <a:ext cx="5913437" cy="865188"/>
          </a:xfrm>
          <a:prstGeom prst="wedgeRoundRectCallout">
            <a:avLst>
              <a:gd name="adj1" fmla="val -55993"/>
              <a:gd name="adj2" fmla="val 33593"/>
              <a:gd name="adj3" fmla="val 16667"/>
            </a:avLst>
          </a:prstGeom>
          <a:solidFill>
            <a:srgbClr val="A872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b="1" dirty="0">
                <a:latin typeface="Twinkl" panose="02000000000000000000" pitchFamily="2" charset="77"/>
              </a:rPr>
              <a:t>Do you know what bullying is?</a:t>
            </a:r>
          </a:p>
        </p:txBody>
      </p:sp>
      <p:sp>
        <p:nvSpPr>
          <p:cNvPr id="6" name="Speech Bubble: Rectangle with Corners Rounded 15">
            <a:extLst>
              <a:ext uri="{FF2B5EF4-FFF2-40B4-BE49-F238E27FC236}">
                <a16:creationId xmlns:a16="http://schemas.microsoft.com/office/drawing/2014/main" id="{05D1440B-5ECE-114F-91DA-DEB2C7BCE0E5}"/>
              </a:ext>
            </a:extLst>
          </p:cNvPr>
          <p:cNvSpPr/>
          <p:nvPr/>
        </p:nvSpPr>
        <p:spPr>
          <a:xfrm>
            <a:off x="755650" y="4667250"/>
            <a:ext cx="5289550" cy="1438275"/>
          </a:xfrm>
          <a:prstGeom prst="wedgeRoundRectCallout">
            <a:avLst>
              <a:gd name="adj1" fmla="val 58690"/>
              <a:gd name="adj2" fmla="val -39553"/>
              <a:gd name="adj3" fmla="val 16667"/>
            </a:avLst>
          </a:prstGeom>
          <a:solidFill>
            <a:srgbClr val="F9B0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000" dirty="0"/>
              <a:t>Bullies can hurt people in lots of different ways. You can be hurt on your body or with nasty words.</a:t>
            </a:r>
          </a:p>
        </p:txBody>
      </p:sp>
      <p:pic>
        <p:nvPicPr>
          <p:cNvPr id="9" name="Picture 8" descr="A picture containing text, vector graphics&#10;&#10;Description automatically generated">
            <a:extLst>
              <a:ext uri="{FF2B5EF4-FFF2-40B4-BE49-F238E27FC236}">
                <a16:creationId xmlns:a16="http://schemas.microsoft.com/office/drawing/2014/main" id="{7A5CA07F-7DD6-B846-A768-BB800E1789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012" y="1443731"/>
            <a:ext cx="1719299" cy="2357437"/>
          </a:xfrm>
          <a:prstGeom prst="rect">
            <a:avLst/>
          </a:prstGeom>
        </p:spPr>
      </p:pic>
      <p:sp>
        <p:nvSpPr>
          <p:cNvPr id="5" name="Speech Bubble: Rectangle with Corners Rounded 14">
            <a:extLst>
              <a:ext uri="{FF2B5EF4-FFF2-40B4-BE49-F238E27FC236}">
                <a16:creationId xmlns:a16="http://schemas.microsoft.com/office/drawing/2014/main" id="{EFB0825E-7024-AF42-BC50-7EF766EA9590}"/>
              </a:ext>
            </a:extLst>
          </p:cNvPr>
          <p:cNvSpPr/>
          <p:nvPr/>
        </p:nvSpPr>
        <p:spPr>
          <a:xfrm>
            <a:off x="755650" y="3062288"/>
            <a:ext cx="5289550" cy="1438275"/>
          </a:xfrm>
          <a:prstGeom prst="wedgeRoundRectCallout">
            <a:avLst>
              <a:gd name="adj1" fmla="val 66070"/>
              <a:gd name="adj2" fmla="val 25093"/>
              <a:gd name="adj3" fmla="val 16667"/>
            </a:avLst>
          </a:prstGeom>
          <a:solidFill>
            <a:srgbClr val="F9B0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000" dirty="0"/>
              <a:t>Bullying is hurting someone else on purpose. Bullying is something that happens over and over again.</a:t>
            </a:r>
          </a:p>
        </p:txBody>
      </p:sp>
      <p:pic>
        <p:nvPicPr>
          <p:cNvPr id="10" name="Picture 9">
            <a:extLst>
              <a:ext uri="{FF2B5EF4-FFF2-40B4-BE49-F238E27FC236}">
                <a16:creationId xmlns:a16="http://schemas.microsoft.com/office/drawing/2014/main" id="{F403D17C-5C0E-D24E-9415-6D2F1BD660A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71161" y="3220312"/>
            <a:ext cx="1948369" cy="2958742"/>
          </a:xfrm>
          <a:prstGeom prst="rect">
            <a:avLst/>
          </a:prstGeom>
        </p:spPr>
      </p:pic>
    </p:spTree>
    <p:extLst>
      <p:ext uri="{BB962C8B-B14F-4D97-AF65-F5344CB8AC3E}">
        <p14:creationId xmlns:p14="http://schemas.microsoft.com/office/powerpoint/2010/main" val="1767456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7254C6-B00D-F24B-BD54-050DC3218993}"/>
              </a:ext>
            </a:extLst>
          </p:cNvPr>
          <p:cNvSpPr txBox="1"/>
          <p:nvPr/>
        </p:nvSpPr>
        <p:spPr>
          <a:xfrm>
            <a:off x="468351" y="446047"/>
            <a:ext cx="8207297" cy="830997"/>
          </a:xfrm>
          <a:prstGeom prst="rect">
            <a:avLst/>
          </a:prstGeom>
          <a:noFill/>
        </p:spPr>
        <p:txBody>
          <a:bodyPr wrap="square" rtlCol="0">
            <a:spAutoFit/>
          </a:bodyPr>
          <a:lstStyle/>
          <a:p>
            <a:pPr algn="ctr"/>
            <a:r>
              <a:rPr lang="en-US" sz="4800" b="1" dirty="0">
                <a:latin typeface="Twinkl" panose="02000000000000000000" pitchFamily="2" charset="77"/>
              </a:rPr>
              <a:t>Different Kinds of Bullying</a:t>
            </a:r>
          </a:p>
        </p:txBody>
      </p:sp>
      <p:sp>
        <p:nvSpPr>
          <p:cNvPr id="4" name="Rectangle 3">
            <a:extLst>
              <a:ext uri="{FF2B5EF4-FFF2-40B4-BE49-F238E27FC236}">
                <a16:creationId xmlns:a16="http://schemas.microsoft.com/office/drawing/2014/main" id="{9A39BB34-BEA8-0547-88CF-7110FE9AEFE9}"/>
              </a:ext>
            </a:extLst>
          </p:cNvPr>
          <p:cNvSpPr/>
          <p:nvPr/>
        </p:nvSpPr>
        <p:spPr>
          <a:xfrm>
            <a:off x="4687888" y="3700463"/>
            <a:ext cx="3700462" cy="2392362"/>
          </a:xfrm>
          <a:prstGeom prst="rect">
            <a:avLst/>
          </a:prstGeom>
          <a:solidFill>
            <a:srgbClr val="C185CD"/>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anchor="ctr"/>
          <a:lstStyle/>
          <a:p>
            <a:pPr eaLnBrk="1" fontAlgn="auto" hangingPunct="1">
              <a:spcBef>
                <a:spcPts val="0"/>
              </a:spcBef>
              <a:spcAft>
                <a:spcPts val="0"/>
              </a:spcAft>
              <a:defRPr/>
            </a:pPr>
            <a:endParaRPr lang="en-GB" sz="2000" b="1" dirty="0"/>
          </a:p>
          <a:p>
            <a:pPr eaLnBrk="1" fontAlgn="auto" hangingPunct="1">
              <a:spcBef>
                <a:spcPts val="0"/>
              </a:spcBef>
              <a:spcAft>
                <a:spcPts val="0"/>
              </a:spcAft>
              <a:defRPr/>
            </a:pPr>
            <a:endParaRPr lang="en-GB" sz="2000" b="1" dirty="0"/>
          </a:p>
        </p:txBody>
      </p:sp>
      <p:sp>
        <p:nvSpPr>
          <p:cNvPr id="5" name="Rectangle 4">
            <a:extLst>
              <a:ext uri="{FF2B5EF4-FFF2-40B4-BE49-F238E27FC236}">
                <a16:creationId xmlns:a16="http://schemas.microsoft.com/office/drawing/2014/main" id="{E5C61537-AAD7-4043-A2B8-8CB2A8A9C73F}"/>
              </a:ext>
            </a:extLst>
          </p:cNvPr>
          <p:cNvSpPr/>
          <p:nvPr/>
        </p:nvSpPr>
        <p:spPr>
          <a:xfrm>
            <a:off x="755650" y="3700463"/>
            <a:ext cx="3700463" cy="2392362"/>
          </a:xfrm>
          <a:prstGeom prst="rect">
            <a:avLst/>
          </a:prstGeom>
          <a:solidFill>
            <a:srgbClr val="FFC11D"/>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anchor="ctr"/>
          <a:lstStyle/>
          <a:p>
            <a:pPr eaLnBrk="1" fontAlgn="auto" hangingPunct="1">
              <a:spcBef>
                <a:spcPts val="0"/>
              </a:spcBef>
              <a:spcAft>
                <a:spcPts val="0"/>
              </a:spcAft>
              <a:defRPr/>
            </a:pPr>
            <a:endParaRPr lang="en-GB" sz="2000" b="1" dirty="0"/>
          </a:p>
          <a:p>
            <a:pPr eaLnBrk="1" fontAlgn="auto" hangingPunct="1">
              <a:spcBef>
                <a:spcPts val="0"/>
              </a:spcBef>
              <a:spcAft>
                <a:spcPts val="0"/>
              </a:spcAft>
              <a:defRPr/>
            </a:pPr>
            <a:endParaRPr lang="en-GB" sz="2000" b="1" dirty="0"/>
          </a:p>
        </p:txBody>
      </p:sp>
      <p:sp>
        <p:nvSpPr>
          <p:cNvPr id="6" name="Rectangle 5">
            <a:extLst>
              <a:ext uri="{FF2B5EF4-FFF2-40B4-BE49-F238E27FC236}">
                <a16:creationId xmlns:a16="http://schemas.microsoft.com/office/drawing/2014/main" id="{AABFA1AB-B581-F043-832A-A0811B8DE69E}"/>
              </a:ext>
            </a:extLst>
          </p:cNvPr>
          <p:cNvSpPr/>
          <p:nvPr/>
        </p:nvSpPr>
        <p:spPr>
          <a:xfrm>
            <a:off x="755650" y="2466975"/>
            <a:ext cx="3700463" cy="1657350"/>
          </a:xfrm>
          <a:prstGeom prst="rect">
            <a:avLst/>
          </a:prstGeom>
          <a:solidFill>
            <a:srgbClr val="FFC11D"/>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anchor="ctr"/>
          <a:lstStyle/>
          <a:p>
            <a:pPr eaLnBrk="1" fontAlgn="auto" hangingPunct="1">
              <a:spcBef>
                <a:spcPts val="0"/>
              </a:spcBef>
              <a:spcAft>
                <a:spcPts val="0"/>
              </a:spcAft>
              <a:defRPr/>
            </a:pPr>
            <a:r>
              <a:rPr lang="en-GB" dirty="0"/>
              <a:t>It can leave marks or bruises and people might see it happening, but it can be hidden underneath clothes.</a:t>
            </a:r>
          </a:p>
        </p:txBody>
      </p:sp>
      <p:sp>
        <p:nvSpPr>
          <p:cNvPr id="7" name="Rectangle 6">
            <a:extLst>
              <a:ext uri="{FF2B5EF4-FFF2-40B4-BE49-F238E27FC236}">
                <a16:creationId xmlns:a16="http://schemas.microsoft.com/office/drawing/2014/main" id="{D236985B-95BC-F949-BC03-BC5D08EC66BB}"/>
              </a:ext>
            </a:extLst>
          </p:cNvPr>
          <p:cNvSpPr/>
          <p:nvPr/>
        </p:nvSpPr>
        <p:spPr>
          <a:xfrm>
            <a:off x="4687888" y="2622550"/>
            <a:ext cx="3700462" cy="1958975"/>
          </a:xfrm>
          <a:prstGeom prst="rect">
            <a:avLst/>
          </a:prstGeom>
          <a:solidFill>
            <a:srgbClr val="C185CD"/>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anchor="ctr"/>
          <a:lstStyle/>
          <a:p>
            <a:pPr eaLnBrk="1" fontAlgn="auto" hangingPunct="1">
              <a:spcBef>
                <a:spcPts val="0"/>
              </a:spcBef>
              <a:spcAft>
                <a:spcPts val="0"/>
              </a:spcAft>
              <a:defRPr/>
            </a:pPr>
            <a:r>
              <a:rPr lang="en-GB" b="1" dirty="0"/>
              <a:t>Verbal bullying</a:t>
            </a:r>
            <a:r>
              <a:rPr lang="en-GB" dirty="0"/>
              <a:t> is not always easy to see. It can be done secretly and does not leave marks. It hurts people’s feelings and is </a:t>
            </a:r>
            <a:br>
              <a:rPr lang="en-GB" dirty="0"/>
            </a:br>
            <a:r>
              <a:rPr lang="en-GB" dirty="0"/>
              <a:t>just as bad as physical bullying.</a:t>
            </a:r>
          </a:p>
        </p:txBody>
      </p:sp>
      <p:sp>
        <p:nvSpPr>
          <p:cNvPr id="8" name="Rectangle: Rounded Corners 2">
            <a:extLst>
              <a:ext uri="{FF2B5EF4-FFF2-40B4-BE49-F238E27FC236}">
                <a16:creationId xmlns:a16="http://schemas.microsoft.com/office/drawing/2014/main" id="{43A9F9B3-E68D-F14C-8690-B737010BC3AE}"/>
              </a:ext>
            </a:extLst>
          </p:cNvPr>
          <p:cNvSpPr/>
          <p:nvPr/>
        </p:nvSpPr>
        <p:spPr>
          <a:xfrm>
            <a:off x="755650" y="1473200"/>
            <a:ext cx="3700463" cy="1149350"/>
          </a:xfrm>
          <a:prstGeom prst="roundRect">
            <a:avLst/>
          </a:prstGeom>
          <a:solidFill>
            <a:srgbClr val="F9B0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t>Physical bullying</a:t>
            </a:r>
            <a:r>
              <a:rPr lang="en-GB" dirty="0"/>
              <a:t> is pushing, hitting, pinching or kicking someone.</a:t>
            </a:r>
          </a:p>
        </p:txBody>
      </p:sp>
      <p:sp>
        <p:nvSpPr>
          <p:cNvPr id="9" name="Rectangle: Rounded Corners 13">
            <a:extLst>
              <a:ext uri="{FF2B5EF4-FFF2-40B4-BE49-F238E27FC236}">
                <a16:creationId xmlns:a16="http://schemas.microsoft.com/office/drawing/2014/main" id="{8C0F43B0-6306-0846-9B55-EACEFE7F66A3}"/>
              </a:ext>
            </a:extLst>
          </p:cNvPr>
          <p:cNvSpPr/>
          <p:nvPr/>
        </p:nvSpPr>
        <p:spPr>
          <a:xfrm>
            <a:off x="4687888" y="1473200"/>
            <a:ext cx="3700462" cy="1357313"/>
          </a:xfrm>
          <a:prstGeom prst="roundRect">
            <a:avLst/>
          </a:prstGeom>
          <a:solidFill>
            <a:srgbClr val="A872B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anchor="ctr"/>
          <a:lstStyle/>
          <a:p>
            <a:pPr eaLnBrk="1" fontAlgn="auto" hangingPunct="1">
              <a:spcBef>
                <a:spcPts val="0"/>
              </a:spcBef>
              <a:spcAft>
                <a:spcPts val="0"/>
              </a:spcAft>
              <a:defRPr/>
            </a:pPr>
            <a:r>
              <a:rPr lang="en-GB" b="1" dirty="0"/>
              <a:t>Verbal bullying</a:t>
            </a:r>
            <a:r>
              <a:rPr lang="en-GB" dirty="0"/>
              <a:t> is calling someone names, saying nasty things or even pretending you are going to hurt someone.</a:t>
            </a:r>
          </a:p>
        </p:txBody>
      </p:sp>
      <p:pic>
        <p:nvPicPr>
          <p:cNvPr id="12" name="Picture 11" descr="A picture containing text, doll, toy, vector graphics&#10;&#10;Description automatically generated">
            <a:extLst>
              <a:ext uri="{FF2B5EF4-FFF2-40B4-BE49-F238E27FC236}">
                <a16:creationId xmlns:a16="http://schemas.microsoft.com/office/drawing/2014/main" id="{8165A6D0-5F54-1148-B96E-130380D975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9893" y="4363980"/>
            <a:ext cx="3463814" cy="3157536"/>
          </a:xfrm>
          <a:prstGeom prst="rect">
            <a:avLst/>
          </a:prstGeom>
        </p:spPr>
      </p:pic>
      <p:pic>
        <p:nvPicPr>
          <p:cNvPr id="14" name="Picture 13" descr="A picture containing doll, toy, vector graphics&#10;&#10;Description automatically generated">
            <a:extLst>
              <a:ext uri="{FF2B5EF4-FFF2-40B4-BE49-F238E27FC236}">
                <a16:creationId xmlns:a16="http://schemas.microsoft.com/office/drawing/2014/main" id="{CC6E58A1-14DC-934E-96E4-A4FF4B0078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6751" y="4313807"/>
            <a:ext cx="2718260" cy="3207709"/>
          </a:xfrm>
          <a:prstGeom prst="rect">
            <a:avLst/>
          </a:prstGeom>
        </p:spPr>
      </p:pic>
    </p:spTree>
    <p:extLst>
      <p:ext uri="{BB962C8B-B14F-4D97-AF65-F5344CB8AC3E}">
        <p14:creationId xmlns:p14="http://schemas.microsoft.com/office/powerpoint/2010/main" val="3231629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43D19E-4FEF-1941-BF26-959C1EB01912}"/>
              </a:ext>
            </a:extLst>
          </p:cNvPr>
          <p:cNvSpPr txBox="1"/>
          <p:nvPr/>
        </p:nvSpPr>
        <p:spPr>
          <a:xfrm>
            <a:off x="468351" y="446047"/>
            <a:ext cx="8207297" cy="830997"/>
          </a:xfrm>
          <a:prstGeom prst="rect">
            <a:avLst/>
          </a:prstGeom>
          <a:noFill/>
        </p:spPr>
        <p:txBody>
          <a:bodyPr wrap="square" rtlCol="0">
            <a:spAutoFit/>
          </a:bodyPr>
          <a:lstStyle/>
          <a:p>
            <a:pPr algn="ctr"/>
            <a:r>
              <a:rPr lang="en-US" sz="4800" b="1" dirty="0">
                <a:latin typeface="Twinkl" panose="02000000000000000000" pitchFamily="2" charset="77"/>
              </a:rPr>
              <a:t>Cyberbullying</a:t>
            </a:r>
          </a:p>
        </p:txBody>
      </p:sp>
      <p:sp>
        <p:nvSpPr>
          <p:cNvPr id="5" name="Rectangle: Rounded Corners 7">
            <a:extLst>
              <a:ext uri="{FF2B5EF4-FFF2-40B4-BE49-F238E27FC236}">
                <a16:creationId xmlns:a16="http://schemas.microsoft.com/office/drawing/2014/main" id="{F4AEC48B-52F6-D546-8EE0-D35D75F6B335}"/>
              </a:ext>
            </a:extLst>
          </p:cNvPr>
          <p:cNvSpPr/>
          <p:nvPr/>
        </p:nvSpPr>
        <p:spPr>
          <a:xfrm>
            <a:off x="755650" y="1473200"/>
            <a:ext cx="7632700" cy="1752600"/>
          </a:xfrm>
          <a:prstGeom prst="roundRect">
            <a:avLst/>
          </a:prstGeom>
          <a:solidFill>
            <a:schemeClr val="bg1"/>
          </a:solidFill>
          <a:ln w="28575">
            <a:solidFill>
              <a:srgbClr val="0094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000" b="1" dirty="0">
                <a:solidFill>
                  <a:schemeClr val="tx1"/>
                </a:solidFill>
              </a:rPr>
              <a:t>Cyberbullying </a:t>
            </a:r>
            <a:r>
              <a:rPr lang="en-GB" sz="2000" dirty="0">
                <a:solidFill>
                  <a:schemeClr val="tx1"/>
                </a:solidFill>
              </a:rPr>
              <a:t>is when people use email, photos, videos or text messages to make someone feel sad.</a:t>
            </a:r>
            <a:br>
              <a:rPr lang="en-GB" sz="2000" dirty="0">
                <a:solidFill>
                  <a:schemeClr val="tx1"/>
                </a:solidFill>
              </a:rPr>
            </a:br>
            <a:r>
              <a:rPr lang="en-GB" sz="2000" dirty="0">
                <a:solidFill>
                  <a:schemeClr val="tx1"/>
                </a:solidFill>
              </a:rPr>
              <a:t>It can be one person or a group of people.</a:t>
            </a:r>
          </a:p>
          <a:p>
            <a:pPr eaLnBrk="1" fontAlgn="auto" hangingPunct="1">
              <a:spcBef>
                <a:spcPts val="0"/>
              </a:spcBef>
              <a:spcAft>
                <a:spcPts val="0"/>
              </a:spcAft>
              <a:defRPr/>
            </a:pPr>
            <a:r>
              <a:rPr lang="en-GB" sz="2000" dirty="0">
                <a:solidFill>
                  <a:schemeClr val="tx1"/>
                </a:solidFill>
              </a:rPr>
              <a:t>It can be scary for the person who is being bullied. </a:t>
            </a:r>
          </a:p>
        </p:txBody>
      </p:sp>
      <p:sp>
        <p:nvSpPr>
          <p:cNvPr id="6" name="Rectangle: Rounded Corners 10">
            <a:hlinkClick r:id="rId2"/>
            <a:extLst>
              <a:ext uri="{FF2B5EF4-FFF2-40B4-BE49-F238E27FC236}">
                <a16:creationId xmlns:a16="http://schemas.microsoft.com/office/drawing/2014/main" id="{AC456220-9364-854A-AFBD-69E048788954}"/>
              </a:ext>
            </a:extLst>
          </p:cNvPr>
          <p:cNvSpPr/>
          <p:nvPr/>
        </p:nvSpPr>
        <p:spPr>
          <a:xfrm>
            <a:off x="1693863" y="4506913"/>
            <a:ext cx="1939925" cy="758825"/>
          </a:xfrm>
          <a:prstGeom prst="roundRect">
            <a:avLst/>
          </a:prstGeom>
          <a:solidFill>
            <a:srgbClr val="8ACBC0"/>
          </a:solidFill>
          <a:ln w="28575">
            <a:solidFill>
              <a:srgbClr val="0094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stay safe online </a:t>
            </a:r>
            <a:endParaRPr lang="en-GB" dirty="0"/>
          </a:p>
        </p:txBody>
      </p:sp>
      <p:sp>
        <p:nvSpPr>
          <p:cNvPr id="7" name="Rectangle 13">
            <a:extLst>
              <a:ext uri="{FF2B5EF4-FFF2-40B4-BE49-F238E27FC236}">
                <a16:creationId xmlns:a16="http://schemas.microsoft.com/office/drawing/2014/main" id="{0831CBBB-0F10-AF40-833C-0C019769696F}"/>
              </a:ext>
            </a:extLst>
          </p:cNvPr>
          <p:cNvSpPr>
            <a:spLocks noChangeArrowheads="1"/>
          </p:cNvSpPr>
          <p:nvPr/>
        </p:nvSpPr>
        <p:spPr bwMode="auto">
          <a:xfrm>
            <a:off x="755650" y="4041775"/>
            <a:ext cx="3816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Twinkl" panose="02000000000000000000" pitchFamily="2" charset="77"/>
              </a:defRPr>
            </a:lvl1pPr>
            <a:lvl2pPr marL="742950" indent="-285750">
              <a:defRPr>
                <a:solidFill>
                  <a:schemeClr val="tx1"/>
                </a:solidFill>
                <a:latin typeface="Twinkl" panose="02000000000000000000" pitchFamily="2" charset="77"/>
              </a:defRPr>
            </a:lvl2pPr>
            <a:lvl3pPr marL="1143000" indent="-228600">
              <a:defRPr>
                <a:solidFill>
                  <a:schemeClr val="tx1"/>
                </a:solidFill>
                <a:latin typeface="Twinkl" panose="02000000000000000000" pitchFamily="2" charset="77"/>
              </a:defRPr>
            </a:lvl3pPr>
            <a:lvl4pPr marL="1600200" indent="-228600">
              <a:defRPr>
                <a:solidFill>
                  <a:schemeClr val="tx1"/>
                </a:solidFill>
                <a:latin typeface="Twinkl" panose="02000000000000000000" pitchFamily="2" charset="77"/>
              </a:defRPr>
            </a:lvl4pPr>
            <a:lvl5pPr marL="2057400" indent="-228600">
              <a:defRPr>
                <a:solidFill>
                  <a:schemeClr val="tx1"/>
                </a:solidFill>
                <a:latin typeface="Twinkl" panose="02000000000000000000" pitchFamily="2" charset="77"/>
              </a:defRPr>
            </a:lvl5pPr>
            <a:lvl6pPr marL="2514600" indent="-228600" fontAlgn="base">
              <a:spcBef>
                <a:spcPct val="0"/>
              </a:spcBef>
              <a:spcAft>
                <a:spcPct val="0"/>
              </a:spcAft>
              <a:defRPr>
                <a:solidFill>
                  <a:schemeClr val="tx1"/>
                </a:solidFill>
                <a:latin typeface="Twinkl" panose="02000000000000000000" pitchFamily="2" charset="77"/>
              </a:defRPr>
            </a:lvl6pPr>
            <a:lvl7pPr marL="2971800" indent="-228600" fontAlgn="base">
              <a:spcBef>
                <a:spcPct val="0"/>
              </a:spcBef>
              <a:spcAft>
                <a:spcPct val="0"/>
              </a:spcAft>
              <a:defRPr>
                <a:solidFill>
                  <a:schemeClr val="tx1"/>
                </a:solidFill>
                <a:latin typeface="Twinkl" panose="02000000000000000000" pitchFamily="2" charset="77"/>
              </a:defRPr>
            </a:lvl7pPr>
            <a:lvl8pPr marL="3429000" indent="-228600" fontAlgn="base">
              <a:spcBef>
                <a:spcPct val="0"/>
              </a:spcBef>
              <a:spcAft>
                <a:spcPct val="0"/>
              </a:spcAft>
              <a:defRPr>
                <a:solidFill>
                  <a:schemeClr val="tx1"/>
                </a:solidFill>
                <a:latin typeface="Twinkl" panose="02000000000000000000" pitchFamily="2" charset="77"/>
              </a:defRPr>
            </a:lvl8pPr>
            <a:lvl9pPr marL="3886200" indent="-228600" fontAlgn="base">
              <a:spcBef>
                <a:spcPct val="0"/>
              </a:spcBef>
              <a:spcAft>
                <a:spcPct val="0"/>
              </a:spcAft>
              <a:defRPr>
                <a:solidFill>
                  <a:schemeClr val="tx1"/>
                </a:solidFill>
                <a:latin typeface="Twinkl" panose="02000000000000000000" pitchFamily="2" charset="77"/>
              </a:defRPr>
            </a:lvl9pPr>
          </a:lstStyle>
          <a:p>
            <a:pPr algn="ctr" eaLnBrk="1" hangingPunct="1"/>
            <a:r>
              <a:rPr lang="en-GB" altLang="en-US"/>
              <a:t>Make sure you know how to</a:t>
            </a:r>
          </a:p>
        </p:txBody>
      </p:sp>
      <p:pic>
        <p:nvPicPr>
          <p:cNvPr id="10" name="Picture 9" descr="A picture containing vector graphics&#10;&#10;Description automatically generated">
            <a:extLst>
              <a:ext uri="{FF2B5EF4-FFF2-40B4-BE49-F238E27FC236}">
                <a16:creationId xmlns:a16="http://schemas.microsoft.com/office/drawing/2014/main" id="{5CD69D88-BB3B-4545-899C-82AB70FE8D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1827" y="1360449"/>
            <a:ext cx="6755846" cy="9552166"/>
          </a:xfrm>
          <a:prstGeom prst="rect">
            <a:avLst/>
          </a:prstGeom>
        </p:spPr>
      </p:pic>
    </p:spTree>
    <p:extLst>
      <p:ext uri="{BB962C8B-B14F-4D97-AF65-F5344CB8AC3E}">
        <p14:creationId xmlns:p14="http://schemas.microsoft.com/office/powerpoint/2010/main" val="102033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43D19E-4FEF-1941-BF26-959C1EB01912}"/>
              </a:ext>
            </a:extLst>
          </p:cNvPr>
          <p:cNvSpPr txBox="1"/>
          <p:nvPr/>
        </p:nvSpPr>
        <p:spPr>
          <a:xfrm>
            <a:off x="468351" y="446047"/>
            <a:ext cx="8207297" cy="830997"/>
          </a:xfrm>
          <a:prstGeom prst="rect">
            <a:avLst/>
          </a:prstGeom>
          <a:noFill/>
        </p:spPr>
        <p:txBody>
          <a:bodyPr wrap="square" rtlCol="0">
            <a:spAutoFit/>
          </a:bodyPr>
          <a:lstStyle/>
          <a:p>
            <a:pPr algn="ctr"/>
            <a:r>
              <a:rPr lang="en-US" sz="4800" b="1" dirty="0">
                <a:latin typeface="Twinkl" panose="02000000000000000000" pitchFamily="2" charset="77"/>
              </a:rPr>
              <a:t>Indirect Bullying</a:t>
            </a:r>
          </a:p>
        </p:txBody>
      </p:sp>
      <p:sp>
        <p:nvSpPr>
          <p:cNvPr id="3" name="Rectangle: Rounded Corners 7">
            <a:extLst>
              <a:ext uri="{FF2B5EF4-FFF2-40B4-BE49-F238E27FC236}">
                <a16:creationId xmlns:a16="http://schemas.microsoft.com/office/drawing/2014/main" id="{BB4983F3-3620-EB46-8032-A24074ABC9FF}"/>
              </a:ext>
            </a:extLst>
          </p:cNvPr>
          <p:cNvSpPr/>
          <p:nvPr/>
        </p:nvSpPr>
        <p:spPr>
          <a:xfrm>
            <a:off x="755650" y="1505415"/>
            <a:ext cx="7632700" cy="4248613"/>
          </a:xfrm>
          <a:prstGeom prst="roundRect">
            <a:avLst>
              <a:gd name="adj" fmla="val 8626"/>
            </a:avLst>
          </a:prstGeom>
          <a:solidFill>
            <a:schemeClr val="bg1"/>
          </a:solidFill>
          <a:ln w="28575">
            <a:solidFill>
              <a:srgbClr val="0094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000" b="1" dirty="0">
                <a:solidFill>
                  <a:schemeClr val="tx1"/>
                </a:solidFill>
              </a:rPr>
              <a:t>Indirect bullying </a:t>
            </a:r>
            <a:r>
              <a:rPr lang="en-GB" sz="2000" dirty="0">
                <a:solidFill>
                  <a:schemeClr val="tx1"/>
                </a:solidFill>
              </a:rPr>
              <a:t>is:</a:t>
            </a:r>
          </a:p>
          <a:p>
            <a:pPr eaLnBrk="1" fontAlgn="auto" hangingPunct="1">
              <a:spcBef>
                <a:spcPts val="0"/>
              </a:spcBef>
              <a:spcAft>
                <a:spcPts val="0"/>
              </a:spcAft>
              <a:defRPr/>
            </a:pPr>
            <a:endParaRPr lang="en-GB" sz="2000" dirty="0">
              <a:solidFill>
                <a:schemeClr val="tx1"/>
              </a:solidFill>
            </a:endParaRPr>
          </a:p>
          <a:p>
            <a:pPr marL="342900" indent="-342900" eaLnBrk="1" fontAlgn="auto" hangingPunct="1">
              <a:lnSpc>
                <a:spcPct val="150000"/>
              </a:lnSpc>
              <a:spcBef>
                <a:spcPts val="0"/>
              </a:spcBef>
              <a:spcAft>
                <a:spcPts val="0"/>
              </a:spcAft>
              <a:buFont typeface="Arial" panose="020B0604020202020204" pitchFamily="34" charset="0"/>
              <a:buChar char="•"/>
              <a:defRPr/>
            </a:pPr>
            <a:r>
              <a:rPr lang="en-GB" sz="2000" dirty="0">
                <a:solidFill>
                  <a:schemeClr val="tx1"/>
                </a:solidFill>
              </a:rPr>
              <a:t>leaving people out of games;</a:t>
            </a:r>
          </a:p>
          <a:p>
            <a:pPr marL="342900" indent="-342900" eaLnBrk="1" fontAlgn="auto" hangingPunct="1">
              <a:lnSpc>
                <a:spcPct val="150000"/>
              </a:lnSpc>
              <a:spcBef>
                <a:spcPts val="0"/>
              </a:spcBef>
              <a:spcAft>
                <a:spcPts val="0"/>
              </a:spcAft>
              <a:buFont typeface="Arial" panose="020B0604020202020204" pitchFamily="34" charset="0"/>
              <a:buChar char="•"/>
              <a:defRPr/>
            </a:pPr>
            <a:r>
              <a:rPr lang="en-GB" sz="2000" dirty="0">
                <a:solidFill>
                  <a:schemeClr val="tx1"/>
                </a:solidFill>
              </a:rPr>
              <a:t>talking about them when they are not looking;</a:t>
            </a:r>
          </a:p>
          <a:p>
            <a:pPr marL="342900" indent="-342900" eaLnBrk="1" fontAlgn="auto" hangingPunct="1">
              <a:lnSpc>
                <a:spcPct val="150000"/>
              </a:lnSpc>
              <a:spcBef>
                <a:spcPts val="0"/>
              </a:spcBef>
              <a:spcAft>
                <a:spcPts val="0"/>
              </a:spcAft>
              <a:buFont typeface="Arial" panose="020B0604020202020204" pitchFamily="34" charset="0"/>
              <a:buChar char="•"/>
              <a:defRPr/>
            </a:pPr>
            <a:r>
              <a:rPr lang="en-GB" sz="2000" dirty="0">
                <a:solidFill>
                  <a:schemeClr val="tx1"/>
                </a:solidFill>
              </a:rPr>
              <a:t>telling nasty stories about them;</a:t>
            </a:r>
          </a:p>
          <a:p>
            <a:pPr marL="342900" indent="-342900" eaLnBrk="1" fontAlgn="auto" hangingPunct="1">
              <a:lnSpc>
                <a:spcPct val="150000"/>
              </a:lnSpc>
              <a:spcBef>
                <a:spcPts val="0"/>
              </a:spcBef>
              <a:spcAft>
                <a:spcPts val="0"/>
              </a:spcAft>
              <a:buFont typeface="Arial" panose="020B0604020202020204" pitchFamily="34" charset="0"/>
              <a:buChar char="•"/>
              <a:defRPr/>
            </a:pPr>
            <a:r>
              <a:rPr lang="en-GB" sz="2000" dirty="0">
                <a:solidFill>
                  <a:schemeClr val="tx1"/>
                </a:solidFill>
              </a:rPr>
              <a:t>standing by and watching </a:t>
            </a:r>
            <a:br>
              <a:rPr lang="en-GB" sz="2000" dirty="0">
                <a:solidFill>
                  <a:schemeClr val="tx1"/>
                </a:solidFill>
              </a:rPr>
            </a:br>
            <a:r>
              <a:rPr lang="en-GB" sz="2000" dirty="0">
                <a:solidFill>
                  <a:schemeClr val="tx1"/>
                </a:solidFill>
              </a:rPr>
              <a:t>bullying happen.</a:t>
            </a:r>
          </a:p>
          <a:p>
            <a:pPr eaLnBrk="1" fontAlgn="auto" hangingPunct="1">
              <a:lnSpc>
                <a:spcPct val="150000"/>
              </a:lnSpc>
              <a:spcBef>
                <a:spcPts val="0"/>
              </a:spcBef>
              <a:spcAft>
                <a:spcPts val="0"/>
              </a:spcAft>
              <a:defRPr/>
            </a:pPr>
            <a:r>
              <a:rPr lang="en-GB" sz="2000" dirty="0">
                <a:solidFill>
                  <a:schemeClr val="tx1"/>
                </a:solidFill>
              </a:rPr>
              <a:t>It is </a:t>
            </a:r>
            <a:r>
              <a:rPr lang="en-GB" sz="2000" b="1" dirty="0">
                <a:solidFill>
                  <a:schemeClr val="tx1"/>
                </a:solidFill>
              </a:rPr>
              <a:t>just as hurtful </a:t>
            </a:r>
            <a:r>
              <a:rPr lang="en-GB" sz="2000" dirty="0">
                <a:solidFill>
                  <a:schemeClr val="tx1"/>
                </a:solidFill>
              </a:rPr>
              <a:t>as other </a:t>
            </a:r>
            <a:br>
              <a:rPr lang="en-GB" sz="2000" dirty="0">
                <a:solidFill>
                  <a:schemeClr val="tx1"/>
                </a:solidFill>
              </a:rPr>
            </a:br>
            <a:r>
              <a:rPr lang="en-GB" sz="2000" dirty="0">
                <a:solidFill>
                  <a:schemeClr val="tx1"/>
                </a:solidFill>
              </a:rPr>
              <a:t>kinds of bullying.</a:t>
            </a:r>
          </a:p>
          <a:p>
            <a:pPr marL="342900" indent="-342900" eaLnBrk="1" fontAlgn="auto" hangingPunct="1">
              <a:spcBef>
                <a:spcPts val="0"/>
              </a:spcBef>
              <a:spcAft>
                <a:spcPts val="0"/>
              </a:spcAft>
              <a:buFont typeface="Arial" panose="020B0604020202020204" pitchFamily="34" charset="0"/>
              <a:buChar char="•"/>
              <a:defRPr/>
            </a:pPr>
            <a:endParaRPr lang="en-GB" sz="2000" dirty="0">
              <a:solidFill>
                <a:schemeClr val="tx1"/>
              </a:solidFill>
            </a:endParaRPr>
          </a:p>
        </p:txBody>
      </p:sp>
      <p:pic>
        <p:nvPicPr>
          <p:cNvPr id="5" name="Picture 4" descr="A group of people posing for the camera&#10;&#10;Description automatically generated with medium confidence">
            <a:extLst>
              <a:ext uri="{FF2B5EF4-FFF2-40B4-BE49-F238E27FC236}">
                <a16:creationId xmlns:a16="http://schemas.microsoft.com/office/drawing/2014/main" id="{73F63A8E-EBDF-A24E-B49A-2BBB4F40CC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8923" y="3429000"/>
            <a:ext cx="4576725" cy="4074251"/>
          </a:xfrm>
          <a:prstGeom prst="rect">
            <a:avLst/>
          </a:prstGeom>
        </p:spPr>
      </p:pic>
    </p:spTree>
    <p:extLst>
      <p:ext uri="{BB962C8B-B14F-4D97-AF65-F5344CB8AC3E}">
        <p14:creationId xmlns:p14="http://schemas.microsoft.com/office/powerpoint/2010/main" val="1386936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10;&#10;Description automatically generated with low confidence">
            <a:extLst>
              <a:ext uri="{FF2B5EF4-FFF2-40B4-BE49-F238E27FC236}">
                <a16:creationId xmlns:a16="http://schemas.microsoft.com/office/drawing/2014/main" id="{8E30AA76-7B80-7046-819D-41E3F806CF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2271" y="1239837"/>
            <a:ext cx="4499457" cy="4081678"/>
          </a:xfrm>
          <a:prstGeom prst="rect">
            <a:avLst/>
          </a:prstGeom>
        </p:spPr>
      </p:pic>
      <p:sp>
        <p:nvSpPr>
          <p:cNvPr id="3" name="Rounded Rectangle 12">
            <a:hlinkClick r:id="rId3"/>
            <a:extLst>
              <a:ext uri="{FF2B5EF4-FFF2-40B4-BE49-F238E27FC236}">
                <a16:creationId xmlns:a16="http://schemas.microsoft.com/office/drawing/2014/main" id="{DBDBA0D6-BD5C-614F-A539-1728B219E73A}"/>
              </a:ext>
            </a:extLst>
          </p:cNvPr>
          <p:cNvSpPr/>
          <p:nvPr/>
        </p:nvSpPr>
        <p:spPr>
          <a:xfrm>
            <a:off x="3044825" y="4806950"/>
            <a:ext cx="3054350" cy="811213"/>
          </a:xfrm>
          <a:prstGeom prst="roundRect">
            <a:avLst>
              <a:gd name="adj" fmla="val 27605"/>
            </a:avLst>
          </a:prstGeom>
          <a:solidFill>
            <a:srgbClr val="8ACBC0"/>
          </a:solidFill>
          <a:ln w="28575">
            <a:solidFill>
              <a:srgbClr val="0094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rPr>
              <a:t>Click here </a:t>
            </a:r>
            <a:r>
              <a:rPr lang="en-GB" dirty="0"/>
              <a:t>to watch a video clip about bullying.</a:t>
            </a:r>
          </a:p>
        </p:txBody>
      </p:sp>
      <p:sp>
        <p:nvSpPr>
          <p:cNvPr id="5" name="TextBox 14">
            <a:extLst>
              <a:ext uri="{FF2B5EF4-FFF2-40B4-BE49-F238E27FC236}">
                <a16:creationId xmlns:a16="http://schemas.microsoft.com/office/drawing/2014/main" id="{B84DBC64-0634-8D49-B77C-0CC1FEB19978}"/>
              </a:ext>
            </a:extLst>
          </p:cNvPr>
          <p:cNvSpPr txBox="1">
            <a:spLocks noChangeArrowheads="1"/>
          </p:cNvSpPr>
          <p:nvPr/>
        </p:nvSpPr>
        <p:spPr bwMode="auto">
          <a:xfrm>
            <a:off x="446784" y="5886373"/>
            <a:ext cx="82504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803050000020003" pitchFamily="2" charset="0"/>
                <a:cs typeface="Sassoon Infant Rg" panose="02000803050000020003" pitchFamily="2"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803050000020003" pitchFamily="2" charset="0"/>
                <a:cs typeface="Sassoon Infant Rg" panose="02000803050000020003" pitchFamily="2"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803050000020003" pitchFamily="2" charset="0"/>
                <a:cs typeface="Sassoon Infant Rg" panose="02000803050000020003" pitchFamily="2"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803050000020003" pitchFamily="2" charset="0"/>
                <a:cs typeface="Sassoon Infant Rg" panose="02000803050000020003" pitchFamily="2"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803050000020003" pitchFamily="2" charset="0"/>
                <a:cs typeface="Sassoon Infant Rg" panose="02000803050000020003" pitchFamily="2" charset="0"/>
              </a:defRPr>
            </a:lvl9pPr>
          </a:lstStyle>
          <a:p>
            <a:pPr algn="just" eaLnBrk="1" hangingPunct="1">
              <a:lnSpc>
                <a:spcPct val="100000"/>
              </a:lnSpc>
              <a:spcBef>
                <a:spcPct val="0"/>
              </a:spcBef>
              <a:buFontTx/>
              <a:buNone/>
            </a:pPr>
            <a:r>
              <a:rPr lang="en-GB" altLang="en-US" sz="1000" dirty="0">
                <a:solidFill>
                  <a:schemeClr val="tx1"/>
                </a:solidFill>
                <a:latin typeface="Roboto" panose="02000000000000000000" pitchFamily="2" charset="0"/>
                <a:ea typeface="Roboto" panose="02000000000000000000" pitchFamily="2" charset="0"/>
                <a:cs typeface="Arial" panose="020B0604020202020204" pitchFamily="34" charset="0"/>
              </a:rPr>
              <a:t>Teacher Note - Please check the content in this link, including any comments, is suitable for your educational environment before showing. Please do not let the next video automatically play at the end of the clip. Twinkl accepts no responsibility for the content of third party websites.</a:t>
            </a:r>
          </a:p>
        </p:txBody>
      </p:sp>
    </p:spTree>
    <p:extLst>
      <p:ext uri="{BB962C8B-B14F-4D97-AF65-F5344CB8AC3E}">
        <p14:creationId xmlns:p14="http://schemas.microsoft.com/office/powerpoint/2010/main" val="2988794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43D19E-4FEF-1941-BF26-959C1EB01912}"/>
              </a:ext>
            </a:extLst>
          </p:cNvPr>
          <p:cNvSpPr txBox="1"/>
          <p:nvPr/>
        </p:nvSpPr>
        <p:spPr>
          <a:xfrm>
            <a:off x="468351" y="446047"/>
            <a:ext cx="8207297" cy="830997"/>
          </a:xfrm>
          <a:prstGeom prst="rect">
            <a:avLst/>
          </a:prstGeom>
          <a:noFill/>
        </p:spPr>
        <p:txBody>
          <a:bodyPr wrap="square" rtlCol="0">
            <a:spAutoFit/>
          </a:bodyPr>
          <a:lstStyle/>
          <a:p>
            <a:pPr algn="ctr"/>
            <a:r>
              <a:rPr lang="en-US" sz="4800" b="1" dirty="0">
                <a:latin typeface="Twinkl" panose="02000000000000000000" pitchFamily="2" charset="77"/>
              </a:rPr>
              <a:t>What Can You Do?</a:t>
            </a:r>
          </a:p>
        </p:txBody>
      </p:sp>
      <p:sp>
        <p:nvSpPr>
          <p:cNvPr id="3" name="Rectangle: Rounded Corners 2">
            <a:extLst>
              <a:ext uri="{FF2B5EF4-FFF2-40B4-BE49-F238E27FC236}">
                <a16:creationId xmlns:a16="http://schemas.microsoft.com/office/drawing/2014/main" id="{1F289F14-712D-6A4D-9405-CA83C9DFC542}"/>
              </a:ext>
            </a:extLst>
          </p:cNvPr>
          <p:cNvSpPr/>
          <p:nvPr/>
        </p:nvSpPr>
        <p:spPr>
          <a:xfrm>
            <a:off x="755650" y="1968500"/>
            <a:ext cx="3700463" cy="1460500"/>
          </a:xfrm>
          <a:prstGeom prst="roundRect">
            <a:avLst/>
          </a:prstGeom>
          <a:solidFill>
            <a:srgbClr val="8ACBC0"/>
          </a:solidFill>
          <a:ln w="28575">
            <a:solidFill>
              <a:srgbClr val="0094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t>Tell someone you trust  </a:t>
            </a:r>
            <a:r>
              <a:rPr lang="en-GB" dirty="0"/>
              <a:t>-</a:t>
            </a:r>
            <a:r>
              <a:rPr lang="en-GB" b="1" dirty="0"/>
              <a:t> </a:t>
            </a:r>
            <a:r>
              <a:rPr lang="en-GB" dirty="0"/>
              <a:t>a parent, teacher, older relative. They will make sure it’s dealt with properly.</a:t>
            </a:r>
          </a:p>
        </p:txBody>
      </p:sp>
      <p:sp>
        <p:nvSpPr>
          <p:cNvPr id="5" name="Rectangle: Rounded Corners 13">
            <a:extLst>
              <a:ext uri="{FF2B5EF4-FFF2-40B4-BE49-F238E27FC236}">
                <a16:creationId xmlns:a16="http://schemas.microsoft.com/office/drawing/2014/main" id="{524893E3-99C8-244C-B631-61E8D81CB4D1}"/>
              </a:ext>
            </a:extLst>
          </p:cNvPr>
          <p:cNvSpPr/>
          <p:nvPr/>
        </p:nvSpPr>
        <p:spPr>
          <a:xfrm>
            <a:off x="4687888" y="1968500"/>
            <a:ext cx="3700462" cy="1622425"/>
          </a:xfrm>
          <a:prstGeom prst="roundRect">
            <a:avLst/>
          </a:prstGeom>
          <a:solidFill>
            <a:srgbClr val="8ACBC0"/>
          </a:solidFill>
          <a:ln w="28575">
            <a:solidFill>
              <a:srgbClr val="009486"/>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anchor="ctr"/>
          <a:lstStyle/>
          <a:p>
            <a:pPr eaLnBrk="1" fontAlgn="auto" hangingPunct="1">
              <a:spcBef>
                <a:spcPts val="0"/>
              </a:spcBef>
              <a:spcAft>
                <a:spcPts val="0"/>
              </a:spcAft>
              <a:defRPr/>
            </a:pPr>
            <a:r>
              <a:rPr lang="en-GB" b="1" dirty="0"/>
              <a:t>Be kind to the person being bullied. </a:t>
            </a:r>
            <a:r>
              <a:rPr lang="en-GB" dirty="0"/>
              <a:t>Someone who is being bullied can feel alone, sad and scared. Smile, talk to them or include them in something.</a:t>
            </a:r>
          </a:p>
        </p:txBody>
      </p:sp>
      <p:sp>
        <p:nvSpPr>
          <p:cNvPr id="6" name="Rectangle 12">
            <a:extLst>
              <a:ext uri="{FF2B5EF4-FFF2-40B4-BE49-F238E27FC236}">
                <a16:creationId xmlns:a16="http://schemas.microsoft.com/office/drawing/2014/main" id="{1FDC122D-591B-024A-B9BD-1E0F5751CC80}"/>
              </a:ext>
            </a:extLst>
          </p:cNvPr>
          <p:cNvSpPr>
            <a:spLocks noChangeArrowheads="1"/>
          </p:cNvSpPr>
          <p:nvPr/>
        </p:nvSpPr>
        <p:spPr bwMode="auto">
          <a:xfrm>
            <a:off x="755650" y="1514475"/>
            <a:ext cx="7632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Twinkl" panose="02000000000000000000" pitchFamily="2" charset="77"/>
              </a:defRPr>
            </a:lvl1pPr>
            <a:lvl2pPr marL="742950" indent="-285750">
              <a:defRPr>
                <a:solidFill>
                  <a:schemeClr val="tx1"/>
                </a:solidFill>
                <a:latin typeface="Twinkl" panose="02000000000000000000" pitchFamily="2" charset="77"/>
              </a:defRPr>
            </a:lvl2pPr>
            <a:lvl3pPr marL="1143000" indent="-228600">
              <a:defRPr>
                <a:solidFill>
                  <a:schemeClr val="tx1"/>
                </a:solidFill>
                <a:latin typeface="Twinkl" panose="02000000000000000000" pitchFamily="2" charset="77"/>
              </a:defRPr>
            </a:lvl3pPr>
            <a:lvl4pPr marL="1600200" indent="-228600">
              <a:defRPr>
                <a:solidFill>
                  <a:schemeClr val="tx1"/>
                </a:solidFill>
                <a:latin typeface="Twinkl" panose="02000000000000000000" pitchFamily="2" charset="77"/>
              </a:defRPr>
            </a:lvl4pPr>
            <a:lvl5pPr marL="2057400" indent="-228600">
              <a:defRPr>
                <a:solidFill>
                  <a:schemeClr val="tx1"/>
                </a:solidFill>
                <a:latin typeface="Twinkl" panose="02000000000000000000" pitchFamily="2" charset="77"/>
              </a:defRPr>
            </a:lvl5pPr>
            <a:lvl6pPr marL="2514600" indent="-228600" fontAlgn="base">
              <a:spcBef>
                <a:spcPct val="0"/>
              </a:spcBef>
              <a:spcAft>
                <a:spcPct val="0"/>
              </a:spcAft>
              <a:defRPr>
                <a:solidFill>
                  <a:schemeClr val="tx1"/>
                </a:solidFill>
                <a:latin typeface="Twinkl" panose="02000000000000000000" pitchFamily="2" charset="77"/>
              </a:defRPr>
            </a:lvl6pPr>
            <a:lvl7pPr marL="2971800" indent="-228600" fontAlgn="base">
              <a:spcBef>
                <a:spcPct val="0"/>
              </a:spcBef>
              <a:spcAft>
                <a:spcPct val="0"/>
              </a:spcAft>
              <a:defRPr>
                <a:solidFill>
                  <a:schemeClr val="tx1"/>
                </a:solidFill>
                <a:latin typeface="Twinkl" panose="02000000000000000000" pitchFamily="2" charset="77"/>
              </a:defRPr>
            </a:lvl7pPr>
            <a:lvl8pPr marL="3429000" indent="-228600" fontAlgn="base">
              <a:spcBef>
                <a:spcPct val="0"/>
              </a:spcBef>
              <a:spcAft>
                <a:spcPct val="0"/>
              </a:spcAft>
              <a:defRPr>
                <a:solidFill>
                  <a:schemeClr val="tx1"/>
                </a:solidFill>
                <a:latin typeface="Twinkl" panose="02000000000000000000" pitchFamily="2" charset="77"/>
              </a:defRPr>
            </a:lvl8pPr>
            <a:lvl9pPr marL="3886200" indent="-228600" fontAlgn="base">
              <a:spcBef>
                <a:spcPct val="0"/>
              </a:spcBef>
              <a:spcAft>
                <a:spcPct val="0"/>
              </a:spcAft>
              <a:defRPr>
                <a:solidFill>
                  <a:schemeClr val="tx1"/>
                </a:solidFill>
                <a:latin typeface="Twinkl" panose="02000000000000000000" pitchFamily="2" charset="77"/>
              </a:defRPr>
            </a:lvl9pPr>
          </a:lstStyle>
          <a:p>
            <a:pPr eaLnBrk="1" hangingPunct="1"/>
            <a:r>
              <a:rPr lang="en-GB" altLang="en-US" dirty="0"/>
              <a:t>If you see bullying, you can:</a:t>
            </a:r>
          </a:p>
        </p:txBody>
      </p:sp>
      <p:pic>
        <p:nvPicPr>
          <p:cNvPr id="7" name="Picture 6" descr="A picture containing toy, doll, vector graphics&#10;&#10;Description automatically generated">
            <a:extLst>
              <a:ext uri="{FF2B5EF4-FFF2-40B4-BE49-F238E27FC236}">
                <a16:creationId xmlns:a16="http://schemas.microsoft.com/office/drawing/2014/main" id="{D394E165-9C30-7A4E-85F7-77063F9253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1999" y="3494491"/>
            <a:ext cx="3999901" cy="3698067"/>
          </a:xfrm>
          <a:prstGeom prst="rect">
            <a:avLst/>
          </a:prstGeom>
        </p:spPr>
      </p:pic>
      <p:pic>
        <p:nvPicPr>
          <p:cNvPr id="9" name="Picture 8" descr="A picture containing toy, doll&#10;&#10;Description automatically generated">
            <a:extLst>
              <a:ext uri="{FF2B5EF4-FFF2-40B4-BE49-F238E27FC236}">
                <a16:creationId xmlns:a16="http://schemas.microsoft.com/office/drawing/2014/main" id="{E781A6BB-2139-3149-BAF2-8F5F150437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3938" y="3033732"/>
            <a:ext cx="3032174" cy="5069718"/>
          </a:xfrm>
          <a:prstGeom prst="rect">
            <a:avLst/>
          </a:prstGeom>
        </p:spPr>
      </p:pic>
    </p:spTree>
    <p:extLst>
      <p:ext uri="{BB962C8B-B14F-4D97-AF65-F5344CB8AC3E}">
        <p14:creationId xmlns:p14="http://schemas.microsoft.com/office/powerpoint/2010/main" val="1461013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2336808"/>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TotalTime>
  <Words>375</Words>
  <Application>Microsoft Office PowerPoint</Application>
  <PresentationFormat>On-screen Show (4:3)</PresentationFormat>
  <Paragraphs>29</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Twinkl</vt:lpstr>
      <vt:lpstr>Roboto</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L Kitchen (15597598)</dc:creator>
  <cp:lastModifiedBy>Bertdene Laubscher</cp:lastModifiedBy>
  <cp:revision>3</cp:revision>
  <dcterms:created xsi:type="dcterms:W3CDTF">2021-10-01T13:17:05Z</dcterms:created>
  <dcterms:modified xsi:type="dcterms:W3CDTF">2023-01-04T10:21:12Z</dcterms:modified>
</cp:coreProperties>
</file>